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1182" r:id="rId2"/>
    <p:sldId id="741" r:id="rId3"/>
    <p:sldId id="1174" r:id="rId4"/>
    <p:sldId id="1140" r:id="rId5"/>
    <p:sldId id="1145" r:id="rId6"/>
    <p:sldId id="263" r:id="rId7"/>
    <p:sldId id="1173" r:id="rId8"/>
    <p:sldId id="1183" r:id="rId9"/>
    <p:sldId id="1178" r:id="rId10"/>
    <p:sldId id="1089" r:id="rId11"/>
    <p:sldId id="262" r:id="rId12"/>
    <p:sldId id="1169" r:id="rId13"/>
    <p:sldId id="1184" r:id="rId14"/>
    <p:sldId id="1185" r:id="rId15"/>
    <p:sldId id="1172" r:id="rId16"/>
    <p:sldId id="1186" r:id="rId17"/>
    <p:sldId id="1188" r:id="rId18"/>
    <p:sldId id="118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F92"/>
    <a:srgbClr val="D883FF"/>
    <a:srgbClr val="0432FF"/>
    <a:srgbClr val="009193"/>
    <a:srgbClr val="0096FF"/>
    <a:srgbClr val="521B93"/>
    <a:srgbClr val="9437FF"/>
    <a:srgbClr val="0000FF"/>
    <a:srgbClr val="8000FF"/>
    <a:srgbClr val="FF4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46" autoAdjust="0"/>
    <p:restoredTop sz="86530" autoAdjust="0"/>
  </p:normalViewPr>
  <p:slideViewPr>
    <p:cSldViewPr snapToGrid="0">
      <p:cViewPr varScale="1">
        <p:scale>
          <a:sx n="101" d="100"/>
          <a:sy n="101" d="100"/>
        </p:scale>
        <p:origin x="960"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F1EB69-760C-4C28-8364-2E609ABE3A94}" type="datetimeFigureOut">
              <a:rPr lang="en-GB" smtClean="0"/>
              <a:t>09/01/2024</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124D8E-6B1E-44C8-8607-FEDB180B649B}" type="slidenum">
              <a:rPr lang="en-GB" smtClean="0"/>
              <a:t>‹#›</a:t>
            </a:fld>
            <a:endParaRPr lang="en-GB" dirty="0"/>
          </a:p>
        </p:txBody>
      </p:sp>
    </p:spTree>
    <p:extLst>
      <p:ext uri="{BB962C8B-B14F-4D97-AF65-F5344CB8AC3E}">
        <p14:creationId xmlns:p14="http://schemas.microsoft.com/office/powerpoint/2010/main" val="4106581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interactioncouncil.org/"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s://www.routledge.com/Leadership-Lessons-from-a-Global-Health-Crisis-From-the-Pandemic-to-the/Nurse/p/book/9781032010038?gclid=Cj0KCQjwmvSoBhDOARIsAK6aV7jlYf-WFKHFHmixtVQL8rGjDm6CRre43xktms5otBvHpTZc5URCgNoaAjijEALw_wcB" TargetMode="External"/><Relationship Id="rId5" Type="http://schemas.openxmlformats.org/officeDocument/2006/relationships/hyperlink" Target="https://www.cadmusjournal.org/article/volume-5-issue-2/hs-existential-threats" TargetMode="External"/><Relationship Id="rId4" Type="http://schemas.openxmlformats.org/officeDocument/2006/relationships/hyperlink" Target="https://sites.google.com/view/p4ppp/resources"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routledge.com/Leadership-Lessons-from-a-Global-Health-Crisis-From-the-Pandemic-to-the/Nurse/p/book/9781032010038?gclid=CjwKCAjwloynBhBbEiwAGY25dPtLspmgjNk8CWL4kbxYQTyQN4ynZNcnuacwdEbRyDvtlRAtA84cwRoCKbYQAvD_BwE"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cadmusjournal.org/article/volume-5-issue-2/hs-existential-threats" TargetMode="External"/><Relationship Id="rId5" Type="http://schemas.openxmlformats.org/officeDocument/2006/relationships/hyperlink" Target="https://drive.google.com/file/d/15a1kwlvmYPzor7ua4GMjEF4Os48eC2qm/view" TargetMode="External"/><Relationship Id="rId4" Type="http://schemas.openxmlformats.org/officeDocument/2006/relationships/hyperlink" Target="https://www.interactioncouncil.org/publications/briefing-towards-artificial-intelligence-governance-framework"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interactioncouncil.org/"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www.routledge.com/Leadership-Lessons-from-a-Global-Health-Crisis-From-the-Pandemic-to-the/Nurse/p/book/9781032010038?gclid=Cj0KCQjwmvSoBhDOARIsAK6aV7jlYf-WFKHFHmixtVQL8rGjDm6CRre43xktms5otBvHpTZc5URCgNoaAjijEALw_wcB" TargetMode="External"/><Relationship Id="rId5" Type="http://schemas.openxmlformats.org/officeDocument/2006/relationships/hyperlink" Target="https://www.cadmusjournal.org/article/volume-5-issue-2/hs-existential-threats" TargetMode="External"/><Relationship Id="rId4" Type="http://schemas.openxmlformats.org/officeDocument/2006/relationships/hyperlink" Target="https://sites.google.com/view/p4ppp/resource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124D8E-6B1E-44C8-8607-FEDB180B649B}" type="slidenum">
              <a:rPr lang="en-GB" smtClean="0"/>
              <a:t>2</a:t>
            </a:fld>
            <a:endParaRPr lang="en-GB" dirty="0"/>
          </a:p>
        </p:txBody>
      </p:sp>
    </p:spTree>
    <p:extLst>
      <p:ext uri="{BB962C8B-B14F-4D97-AF65-F5344CB8AC3E}">
        <p14:creationId xmlns:p14="http://schemas.microsoft.com/office/powerpoint/2010/main" val="35880388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hlinkClick r:id="rId3"/>
              </a:rPr>
              <a:t>https://www.interactioncouncil.org/</a:t>
            </a:r>
            <a:endParaRPr lang="en-US" sz="1200" b="1" dirty="0"/>
          </a:p>
          <a:p>
            <a:r>
              <a:rPr lang="en-US" sz="1200" b="1" dirty="0">
                <a:hlinkClick r:id="rId4"/>
              </a:rPr>
              <a:t>https://sites.google.com/view/p4ppp/resources</a:t>
            </a:r>
            <a:endParaRPr lang="en-US" sz="1200" b="1" dirty="0"/>
          </a:p>
          <a:p>
            <a:r>
              <a:rPr lang="en-US" sz="1200" b="1" dirty="0">
                <a:hlinkClick r:id="rId5"/>
              </a:rPr>
              <a:t>https://www.cadmusjournal.org/article/volume-5-issue-2/hs-existential-threats</a:t>
            </a:r>
            <a:endParaRPr lang="en-US" sz="1200" b="1" dirty="0"/>
          </a:p>
          <a:p>
            <a:r>
              <a:rPr lang="en-US" sz="1200" b="1" dirty="0">
                <a:hlinkClick r:id="rId6"/>
              </a:rPr>
              <a:t>https://www.routledge.com/Leadership-Lessons-from-a-Global-Health-Crisis-From-the-Pandemic-to-the/Nurse/p/book/9781032010038?gclid=Cj0KCQjwmvSoBhDOARIsAK6aV7jlYf-WFKHFHmixtVQL8rGjDm6CRre43xktms5otBvHpTZc5URCgNoaAjijEALw_wcB</a:t>
            </a:r>
            <a:endParaRPr lang="en-US" sz="1200" b="1" dirty="0"/>
          </a:p>
          <a:p>
            <a:r>
              <a:rPr lang="en-US" sz="1200" b="1" dirty="0">
                <a:hlinkClick r:id="rId4"/>
              </a:rPr>
              <a:t>https://sites.google.com/view/p4ppp/resources</a:t>
            </a:r>
            <a:endParaRPr lang="en-US" sz="1200" b="1" dirty="0"/>
          </a:p>
          <a:p>
            <a:endParaRPr lang="en-US" dirty="0"/>
          </a:p>
        </p:txBody>
      </p:sp>
      <p:sp>
        <p:nvSpPr>
          <p:cNvPr id="4" name="Slide Number Placeholder 3"/>
          <p:cNvSpPr>
            <a:spLocks noGrp="1"/>
          </p:cNvSpPr>
          <p:nvPr>
            <p:ph type="sldNum" sz="quarter" idx="5"/>
          </p:nvPr>
        </p:nvSpPr>
        <p:spPr/>
        <p:txBody>
          <a:bodyPr/>
          <a:lstStyle/>
          <a:p>
            <a:fld id="{99124D8E-6B1E-44C8-8607-FEDB180B649B}" type="slidenum">
              <a:rPr lang="en-GB" smtClean="0"/>
              <a:t>18</a:t>
            </a:fld>
            <a:endParaRPr lang="en-GB" dirty="0"/>
          </a:p>
        </p:txBody>
      </p:sp>
    </p:spTree>
    <p:extLst>
      <p:ext uri="{BB962C8B-B14F-4D97-AF65-F5344CB8AC3E}">
        <p14:creationId xmlns:p14="http://schemas.microsoft.com/office/powerpoint/2010/main" val="2051614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www.un.org</a:t>
            </a:r>
            <a:r>
              <a:rPr lang="en-US" dirty="0"/>
              <a:t>/</a:t>
            </a:r>
            <a:r>
              <a:rPr lang="en-US" dirty="0" err="1"/>
              <a:t>humansecurity</a:t>
            </a:r>
            <a:r>
              <a:rPr lang="en-US" dirty="0"/>
              <a:t>/what-is-human-security/</a:t>
            </a:r>
          </a:p>
          <a:p>
            <a:r>
              <a:rPr lang="en-US" dirty="0"/>
              <a:t>https://</a:t>
            </a:r>
            <a:r>
              <a:rPr lang="en-US" dirty="0" err="1"/>
              <a:t>www.un.org</a:t>
            </a:r>
            <a:r>
              <a:rPr lang="en-US" dirty="0"/>
              <a:t>/</a:t>
            </a:r>
            <a:r>
              <a:rPr lang="en-US" dirty="0" err="1"/>
              <a:t>en</a:t>
            </a:r>
            <a:r>
              <a:rPr lang="en-US" dirty="0"/>
              <a:t>/common-agenda/summit-of-the-future</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99124D8E-6B1E-44C8-8607-FEDB180B649B}" type="slidenum">
              <a:rPr lang="en-GB" smtClean="0"/>
              <a:t>3</a:t>
            </a:fld>
            <a:endParaRPr lang="en-GB" dirty="0"/>
          </a:p>
        </p:txBody>
      </p:sp>
    </p:spTree>
    <p:extLst>
      <p:ext uri="{BB962C8B-B14F-4D97-AF65-F5344CB8AC3E}">
        <p14:creationId xmlns:p14="http://schemas.microsoft.com/office/powerpoint/2010/main" val="137487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124D8E-6B1E-44C8-8607-FEDB180B649B}" type="slidenum">
              <a:rPr lang="en-GB" smtClean="0"/>
              <a:t>5</a:t>
            </a:fld>
            <a:endParaRPr lang="en-GB" dirty="0"/>
          </a:p>
        </p:txBody>
      </p:sp>
    </p:spTree>
    <p:extLst>
      <p:ext uri="{BB962C8B-B14F-4D97-AF65-F5344CB8AC3E}">
        <p14:creationId xmlns:p14="http://schemas.microsoft.com/office/powerpoint/2010/main" val="30270553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www.routledge.com</a:t>
            </a:r>
            <a:r>
              <a:rPr lang="en-US" dirty="0"/>
              <a:t>/Leadership-Lessons-from-a-Global-Health-Crisis-From-the-Pandemic-to-the/Nurse/p/book/9781032010038?gclid=CjwKCAjw5_GmBhBIEiwA5QSMxD2bow6stCma_JmfByWtfNLikKw5-5-Oo4frcHTjiqtKCvrccEI15hoCQiQQAvD_BwE</a:t>
            </a:r>
          </a:p>
          <a:p>
            <a:endParaRPr lang="en-US" dirty="0"/>
          </a:p>
          <a:p>
            <a:r>
              <a:rPr lang="en-US" dirty="0"/>
              <a:t>https://</a:t>
            </a:r>
            <a:r>
              <a:rPr lang="en-US" dirty="0" err="1"/>
              <a:t>www.cadmusjournal.org</a:t>
            </a:r>
            <a:r>
              <a:rPr lang="en-US" dirty="0"/>
              <a:t>/article/volume-5-issue-2/</a:t>
            </a:r>
            <a:r>
              <a:rPr lang="en-US" dirty="0" err="1"/>
              <a:t>hs</a:t>
            </a:r>
            <a:r>
              <a:rPr lang="en-US" dirty="0"/>
              <a:t>-existential-threats</a:t>
            </a:r>
          </a:p>
          <a:p>
            <a:endParaRPr lang="en-US" dirty="0"/>
          </a:p>
        </p:txBody>
      </p:sp>
      <p:sp>
        <p:nvSpPr>
          <p:cNvPr id="4" name="Slide Number Placeholder 3"/>
          <p:cNvSpPr>
            <a:spLocks noGrp="1"/>
          </p:cNvSpPr>
          <p:nvPr>
            <p:ph type="sldNum" sz="quarter" idx="5"/>
          </p:nvPr>
        </p:nvSpPr>
        <p:spPr/>
        <p:txBody>
          <a:bodyPr/>
          <a:lstStyle/>
          <a:p>
            <a:fld id="{99124D8E-6B1E-44C8-8607-FEDB180B649B}" type="slidenum">
              <a:rPr lang="en-GB" smtClean="0"/>
              <a:t>6</a:t>
            </a:fld>
            <a:endParaRPr lang="en-GB" dirty="0"/>
          </a:p>
        </p:txBody>
      </p:sp>
    </p:spTree>
    <p:extLst>
      <p:ext uri="{BB962C8B-B14F-4D97-AF65-F5344CB8AC3E}">
        <p14:creationId xmlns:p14="http://schemas.microsoft.com/office/powerpoint/2010/main" val="3560382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www.cadmusjournal.org</a:t>
            </a:r>
            <a:r>
              <a:rPr lang="en-US" dirty="0"/>
              <a:t>/article/volume-5-issue-2/</a:t>
            </a:r>
            <a:r>
              <a:rPr lang="en-US" dirty="0" err="1"/>
              <a:t>hs</a:t>
            </a:r>
            <a:r>
              <a:rPr lang="en-US" dirty="0"/>
              <a:t>-existential-threats</a:t>
            </a:r>
          </a:p>
        </p:txBody>
      </p:sp>
      <p:sp>
        <p:nvSpPr>
          <p:cNvPr id="4" name="Slide Number Placeholder 3"/>
          <p:cNvSpPr>
            <a:spLocks noGrp="1"/>
          </p:cNvSpPr>
          <p:nvPr>
            <p:ph type="sldNum" sz="quarter" idx="5"/>
          </p:nvPr>
        </p:nvSpPr>
        <p:spPr/>
        <p:txBody>
          <a:bodyPr/>
          <a:lstStyle/>
          <a:p>
            <a:fld id="{99124D8E-6B1E-44C8-8607-FEDB180B649B}" type="slidenum">
              <a:rPr lang="en-GB" smtClean="0"/>
              <a:t>7</a:t>
            </a:fld>
            <a:endParaRPr lang="en-GB" dirty="0"/>
          </a:p>
        </p:txBody>
      </p:sp>
    </p:spTree>
    <p:extLst>
      <p:ext uri="{BB962C8B-B14F-4D97-AF65-F5344CB8AC3E}">
        <p14:creationId xmlns:p14="http://schemas.microsoft.com/office/powerpoint/2010/main" val="1630842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124D8E-6B1E-44C8-8607-FEDB180B649B}" type="slidenum">
              <a:rPr lang="en-GB" smtClean="0"/>
              <a:t>10</a:t>
            </a:fld>
            <a:endParaRPr lang="en-GB" dirty="0"/>
          </a:p>
        </p:txBody>
      </p:sp>
    </p:spTree>
    <p:extLst>
      <p:ext uri="{BB962C8B-B14F-4D97-AF65-F5344CB8AC3E}">
        <p14:creationId xmlns:p14="http://schemas.microsoft.com/office/powerpoint/2010/main" val="19529639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tabLst>
                <a:tab pos="114300" algn="l"/>
              </a:tabLst>
            </a:pPr>
            <a:r>
              <a:rPr lang="en-GB" sz="1800" dirty="0">
                <a:effectLst/>
                <a:latin typeface="Times New Roman" panose="02020603050405020304" pitchFamily="18" charset="0"/>
                <a:ea typeface="Times New Roman" panose="02020603050405020304" pitchFamily="18" charset="0"/>
              </a:rPr>
              <a:t>Nurse J, (2023) ‘Leadership Lessons from a Global Health Crisis – from the Pandemic to the Climate Emergency’ Routledge. </a:t>
            </a:r>
            <a:r>
              <a:rPr lang="en-GB" sz="1800" u="sng" dirty="0">
                <a:solidFill>
                  <a:srgbClr val="0000FF"/>
                </a:solidFill>
                <a:effectLst/>
                <a:latin typeface="Times New Roman" panose="02020603050405020304" pitchFamily="18" charset="0"/>
                <a:ea typeface="Times New Roman" panose="02020603050405020304" pitchFamily="18" charset="0"/>
                <a:hlinkClick r:id="rId3"/>
              </a:rPr>
              <a:t>https://www.routledge.com/Leadership-Lessons-from-a-Global-Health-Crisis-From-the-Pandemic-to-the/Nurse/p/book/9781032010038?gclid=CjwKCAjwloynBhBbEiwAGY25dPtLspmgjNk8CWL4kbxYQTyQN4ynZNcnuacwdEbRyDvtlRAtA84cwRoCKbYQAvD_BwE</a:t>
            </a:r>
            <a:endParaRPr lang="en-GB" sz="1800" dirty="0">
              <a:effectLst/>
              <a:latin typeface="Times New Roman" panose="02020603050405020304" pitchFamily="18" charset="0"/>
              <a:ea typeface="Times New Roman" panose="02020603050405020304" pitchFamily="18" charset="0"/>
            </a:endParaRPr>
          </a:p>
          <a:p>
            <a:pPr>
              <a:tabLst>
                <a:tab pos="114300" algn="l"/>
              </a:tabLst>
            </a:pPr>
            <a:r>
              <a:rPr lang="en-GB" sz="1800" dirty="0">
                <a:effectLst/>
                <a:latin typeface="Times New Roman" panose="02020603050405020304" pitchFamily="18" charset="0"/>
                <a:ea typeface="Times New Roman" panose="02020603050405020304" pitchFamily="18" charset="0"/>
              </a:rPr>
              <a:t> </a:t>
            </a:r>
          </a:p>
          <a:p>
            <a:pPr>
              <a:tabLst>
                <a:tab pos="114300" algn="l"/>
              </a:tabLst>
            </a:pPr>
            <a:r>
              <a:rPr lang="en-GB" sz="1800" dirty="0">
                <a:effectLst/>
                <a:latin typeface="Times New Roman" panose="02020603050405020304" pitchFamily="18" charset="0"/>
                <a:ea typeface="Times New Roman" panose="02020603050405020304" pitchFamily="18" charset="0"/>
              </a:rPr>
              <a:t>Nurse J (2023) ‘Towards an Artificial Intelligence Governance Framework’ Briefing for the InterAction Council: </a:t>
            </a:r>
            <a:r>
              <a:rPr lang="en-GB" sz="1800" u="sng" dirty="0">
                <a:solidFill>
                  <a:srgbClr val="0000FF"/>
                </a:solidFill>
                <a:effectLst/>
                <a:latin typeface="Times New Roman" panose="02020603050405020304" pitchFamily="18" charset="0"/>
                <a:ea typeface="Times New Roman" panose="02020603050405020304" pitchFamily="18" charset="0"/>
                <a:hlinkClick r:id="rId4"/>
              </a:rPr>
              <a:t>https://www.interactioncouncil.org/publications/briefing-towards-artificial-intelligence-governance-framework</a:t>
            </a:r>
            <a:endParaRPr lang="en-GB" sz="1800" dirty="0">
              <a:effectLst/>
              <a:latin typeface="Times New Roman" panose="02020603050405020304" pitchFamily="18" charset="0"/>
              <a:ea typeface="Times New Roman" panose="02020603050405020304" pitchFamily="18" charset="0"/>
            </a:endParaRPr>
          </a:p>
          <a:p>
            <a:pPr>
              <a:tabLst>
                <a:tab pos="114300" algn="l"/>
              </a:tabLst>
            </a:pPr>
            <a:r>
              <a:rPr lang="en-GB" sz="1800" dirty="0">
                <a:effectLst/>
                <a:latin typeface="Times New Roman" panose="02020603050405020304" pitchFamily="18" charset="0"/>
                <a:ea typeface="Times New Roman" panose="02020603050405020304" pitchFamily="18" charset="0"/>
              </a:rPr>
              <a:t> </a:t>
            </a:r>
          </a:p>
          <a:p>
            <a:pPr>
              <a:tabLst>
                <a:tab pos="114300" algn="l"/>
              </a:tabLst>
            </a:pPr>
            <a:r>
              <a:rPr lang="en-GB" sz="1800" dirty="0">
                <a:effectLst/>
                <a:latin typeface="Times New Roman" panose="02020603050405020304" pitchFamily="18" charset="0"/>
                <a:ea typeface="Times New Roman" panose="02020603050405020304" pitchFamily="18" charset="0"/>
              </a:rPr>
              <a:t>Nurse J et al (2023) ‘Digital Solutions to Transform the Climate Crisis and Our Planetary Emergency – Creating Global Goods to Secure a Healthy Planet for All’ Platform for Planet, Place and People, a Hub of the Commonwealth Centre for Digital Health. </a:t>
            </a:r>
            <a:r>
              <a:rPr lang="en-GB" sz="1800" u="sng" dirty="0">
                <a:solidFill>
                  <a:srgbClr val="0000FF"/>
                </a:solidFill>
                <a:effectLst/>
                <a:latin typeface="Times New Roman" panose="02020603050405020304" pitchFamily="18" charset="0"/>
                <a:ea typeface="Times New Roman" panose="02020603050405020304" pitchFamily="18" charset="0"/>
                <a:hlinkClick r:id="rId5"/>
              </a:rPr>
              <a:t>https://drive.google.com/file/d/15a1kwlvmYPzor7ua4GMjEF4Os48eC2qm/view</a:t>
            </a:r>
            <a:endParaRPr lang="en-GB"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Nurse J (2023) ‘Human Security and Existential Threats – A Governance Framework for Planet, Peace, People and Prosperity’ Cadmus, World Academy of Art and Science. </a:t>
            </a:r>
            <a:r>
              <a:rPr lang="en-GB" sz="18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rPr>
              <a:t>http://cadmusjournal.org/article/volume-5-issue-2/hs-existential-threats</a:t>
            </a:r>
            <a:endParaRPr lang="en-GB"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99124D8E-6B1E-44C8-8607-FEDB180B649B}" type="slidenum">
              <a:rPr lang="en-GB" smtClean="0"/>
              <a:t>11</a:t>
            </a:fld>
            <a:endParaRPr lang="en-GB" dirty="0"/>
          </a:p>
        </p:txBody>
      </p:sp>
    </p:spTree>
    <p:extLst>
      <p:ext uri="{BB962C8B-B14F-4D97-AF65-F5344CB8AC3E}">
        <p14:creationId xmlns:p14="http://schemas.microsoft.com/office/powerpoint/2010/main" val="11423895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www.cadmusjournal.org</a:t>
            </a:r>
            <a:r>
              <a:rPr lang="en-US" dirty="0"/>
              <a:t>/article/volume-5-issue-2/</a:t>
            </a:r>
            <a:r>
              <a:rPr lang="en-US" dirty="0" err="1"/>
              <a:t>hs</a:t>
            </a:r>
            <a:r>
              <a:rPr lang="en-US" dirty="0"/>
              <a:t>-existential-threats</a:t>
            </a:r>
          </a:p>
        </p:txBody>
      </p:sp>
      <p:sp>
        <p:nvSpPr>
          <p:cNvPr id="4" name="Slide Number Placeholder 3"/>
          <p:cNvSpPr>
            <a:spLocks noGrp="1"/>
          </p:cNvSpPr>
          <p:nvPr>
            <p:ph type="sldNum" sz="quarter" idx="5"/>
          </p:nvPr>
        </p:nvSpPr>
        <p:spPr/>
        <p:txBody>
          <a:bodyPr/>
          <a:lstStyle/>
          <a:p>
            <a:fld id="{99124D8E-6B1E-44C8-8607-FEDB180B649B}" type="slidenum">
              <a:rPr lang="en-GB" smtClean="0"/>
              <a:t>12</a:t>
            </a:fld>
            <a:endParaRPr lang="en-GB" dirty="0"/>
          </a:p>
        </p:txBody>
      </p:sp>
    </p:spTree>
    <p:extLst>
      <p:ext uri="{BB962C8B-B14F-4D97-AF65-F5344CB8AC3E}">
        <p14:creationId xmlns:p14="http://schemas.microsoft.com/office/powerpoint/2010/main" val="37412400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hlinkClick r:id="rId3"/>
              </a:rPr>
              <a:t>https://www.interactioncouncil.org/</a:t>
            </a:r>
            <a:endParaRPr lang="en-US" sz="1200" b="1" dirty="0"/>
          </a:p>
          <a:p>
            <a:r>
              <a:rPr lang="en-US" sz="1200" b="1" dirty="0">
                <a:hlinkClick r:id="rId4"/>
              </a:rPr>
              <a:t>https://sites.google.com/view/p4ppp/resources</a:t>
            </a:r>
            <a:endParaRPr lang="en-US" sz="1200" b="1" dirty="0"/>
          </a:p>
          <a:p>
            <a:r>
              <a:rPr lang="en-US" sz="1200" b="1" dirty="0">
                <a:hlinkClick r:id="rId5"/>
              </a:rPr>
              <a:t>https://www.cadmusjournal.org/article/volume-5-issue-2/hs-existential-threats</a:t>
            </a:r>
            <a:endParaRPr lang="en-US" sz="1200" b="1" dirty="0"/>
          </a:p>
          <a:p>
            <a:r>
              <a:rPr lang="en-US" sz="1200" b="1" dirty="0">
                <a:hlinkClick r:id="rId6"/>
              </a:rPr>
              <a:t>https://www.routledge.com/Leadership-Lessons-from-a-Global-Health-Crisis-From-the-Pandemic-to-the/Nurse/p/book/9781032010038?gclid=Cj0KCQjwmvSoBhDOARIsAK6aV7jlYf-WFKHFHmixtVQL8rGjDm6CRre43xktms5otBvHpTZc5URCgNoaAjijEALw_wcB</a:t>
            </a:r>
            <a:endParaRPr lang="en-US" sz="1200" b="1" dirty="0"/>
          </a:p>
          <a:p>
            <a:r>
              <a:rPr lang="en-US" sz="1200" b="1" dirty="0">
                <a:hlinkClick r:id="rId4"/>
              </a:rPr>
              <a:t>https://sites.google.com/view/p4ppp/resources</a:t>
            </a:r>
            <a:endParaRPr lang="en-US" sz="1200" b="1" dirty="0"/>
          </a:p>
          <a:p>
            <a:endParaRPr lang="en-US" dirty="0"/>
          </a:p>
        </p:txBody>
      </p:sp>
      <p:sp>
        <p:nvSpPr>
          <p:cNvPr id="4" name="Slide Number Placeholder 3"/>
          <p:cNvSpPr>
            <a:spLocks noGrp="1"/>
          </p:cNvSpPr>
          <p:nvPr>
            <p:ph type="sldNum" sz="quarter" idx="5"/>
          </p:nvPr>
        </p:nvSpPr>
        <p:spPr/>
        <p:txBody>
          <a:bodyPr/>
          <a:lstStyle/>
          <a:p>
            <a:fld id="{99124D8E-6B1E-44C8-8607-FEDB180B649B}" type="slidenum">
              <a:rPr lang="en-GB" smtClean="0"/>
              <a:t>15</a:t>
            </a:fld>
            <a:endParaRPr lang="en-GB" dirty="0"/>
          </a:p>
        </p:txBody>
      </p:sp>
    </p:spTree>
    <p:extLst>
      <p:ext uri="{BB962C8B-B14F-4D97-AF65-F5344CB8AC3E}">
        <p14:creationId xmlns:p14="http://schemas.microsoft.com/office/powerpoint/2010/main" val="2275166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2495EE7-9DC3-42C8-94BF-74ED6AFC0AF0}" type="datetimeFigureOut">
              <a:rPr lang="en-GB" smtClean="0"/>
              <a:t>09/01/2024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B7E1517-D259-43D1-A6BC-E92B403C546E}" type="slidenum">
              <a:rPr lang="en-GB" smtClean="0"/>
              <a:t>‹#›</a:t>
            </a:fld>
            <a:endParaRPr lang="en-GB" dirty="0"/>
          </a:p>
        </p:txBody>
      </p:sp>
    </p:spTree>
    <p:extLst>
      <p:ext uri="{BB962C8B-B14F-4D97-AF65-F5344CB8AC3E}">
        <p14:creationId xmlns:p14="http://schemas.microsoft.com/office/powerpoint/2010/main" val="2727942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2495EE7-9DC3-42C8-94BF-74ED6AFC0AF0}" type="datetimeFigureOut">
              <a:rPr lang="en-GB" smtClean="0"/>
              <a:t>09/01/2024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B7E1517-D259-43D1-A6BC-E92B403C546E}" type="slidenum">
              <a:rPr lang="en-GB" smtClean="0"/>
              <a:t>‹#›</a:t>
            </a:fld>
            <a:endParaRPr lang="en-GB" dirty="0"/>
          </a:p>
        </p:txBody>
      </p:sp>
    </p:spTree>
    <p:extLst>
      <p:ext uri="{BB962C8B-B14F-4D97-AF65-F5344CB8AC3E}">
        <p14:creationId xmlns:p14="http://schemas.microsoft.com/office/powerpoint/2010/main" val="2041071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2495EE7-9DC3-42C8-94BF-74ED6AFC0AF0}" type="datetimeFigureOut">
              <a:rPr lang="en-GB" smtClean="0"/>
              <a:t>09/01/2024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B7E1517-D259-43D1-A6BC-E92B403C546E}" type="slidenum">
              <a:rPr lang="en-GB" smtClean="0"/>
              <a:t>‹#›</a:t>
            </a:fld>
            <a:endParaRPr lang="en-GB" dirty="0"/>
          </a:p>
        </p:txBody>
      </p:sp>
    </p:spTree>
    <p:extLst>
      <p:ext uri="{BB962C8B-B14F-4D97-AF65-F5344CB8AC3E}">
        <p14:creationId xmlns:p14="http://schemas.microsoft.com/office/powerpoint/2010/main" val="535653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2495EE7-9DC3-42C8-94BF-74ED6AFC0AF0}" type="datetimeFigureOut">
              <a:rPr lang="en-GB" smtClean="0"/>
              <a:t>09/01/2024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B7E1517-D259-43D1-A6BC-E92B403C546E}" type="slidenum">
              <a:rPr lang="en-GB" smtClean="0"/>
              <a:t>‹#›</a:t>
            </a:fld>
            <a:endParaRPr lang="en-GB" dirty="0"/>
          </a:p>
        </p:txBody>
      </p:sp>
    </p:spTree>
    <p:extLst>
      <p:ext uri="{BB962C8B-B14F-4D97-AF65-F5344CB8AC3E}">
        <p14:creationId xmlns:p14="http://schemas.microsoft.com/office/powerpoint/2010/main" val="1872828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2495EE7-9DC3-42C8-94BF-74ED6AFC0AF0}" type="datetimeFigureOut">
              <a:rPr lang="en-GB" smtClean="0"/>
              <a:t>09/01/2024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B7E1517-D259-43D1-A6BC-E92B403C546E}" type="slidenum">
              <a:rPr lang="en-GB" smtClean="0"/>
              <a:t>‹#›</a:t>
            </a:fld>
            <a:endParaRPr lang="en-GB" dirty="0"/>
          </a:p>
        </p:txBody>
      </p:sp>
    </p:spTree>
    <p:extLst>
      <p:ext uri="{BB962C8B-B14F-4D97-AF65-F5344CB8AC3E}">
        <p14:creationId xmlns:p14="http://schemas.microsoft.com/office/powerpoint/2010/main" val="3801339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2495EE7-9DC3-42C8-94BF-74ED6AFC0AF0}" type="datetimeFigureOut">
              <a:rPr lang="en-GB" smtClean="0"/>
              <a:t>09/01/2024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B7E1517-D259-43D1-A6BC-E92B403C546E}" type="slidenum">
              <a:rPr lang="en-GB" smtClean="0"/>
              <a:t>‹#›</a:t>
            </a:fld>
            <a:endParaRPr lang="en-GB" dirty="0"/>
          </a:p>
        </p:txBody>
      </p:sp>
    </p:spTree>
    <p:extLst>
      <p:ext uri="{BB962C8B-B14F-4D97-AF65-F5344CB8AC3E}">
        <p14:creationId xmlns:p14="http://schemas.microsoft.com/office/powerpoint/2010/main" val="3539969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2495EE7-9DC3-42C8-94BF-74ED6AFC0AF0}" type="datetimeFigureOut">
              <a:rPr lang="en-GB" smtClean="0"/>
              <a:t>09/01/2024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2B7E1517-D259-43D1-A6BC-E92B403C546E}" type="slidenum">
              <a:rPr lang="en-GB" smtClean="0"/>
              <a:t>‹#›</a:t>
            </a:fld>
            <a:endParaRPr lang="en-GB" dirty="0"/>
          </a:p>
        </p:txBody>
      </p:sp>
    </p:spTree>
    <p:extLst>
      <p:ext uri="{BB962C8B-B14F-4D97-AF65-F5344CB8AC3E}">
        <p14:creationId xmlns:p14="http://schemas.microsoft.com/office/powerpoint/2010/main" val="795378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2495EE7-9DC3-42C8-94BF-74ED6AFC0AF0}" type="datetimeFigureOut">
              <a:rPr lang="en-GB" smtClean="0"/>
              <a:t>09/01/2024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2B7E1517-D259-43D1-A6BC-E92B403C546E}" type="slidenum">
              <a:rPr lang="en-GB" smtClean="0"/>
              <a:t>‹#›</a:t>
            </a:fld>
            <a:endParaRPr lang="en-GB" dirty="0"/>
          </a:p>
        </p:txBody>
      </p:sp>
    </p:spTree>
    <p:extLst>
      <p:ext uri="{BB962C8B-B14F-4D97-AF65-F5344CB8AC3E}">
        <p14:creationId xmlns:p14="http://schemas.microsoft.com/office/powerpoint/2010/main" val="1302317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495EE7-9DC3-42C8-94BF-74ED6AFC0AF0}" type="datetimeFigureOut">
              <a:rPr lang="en-GB" smtClean="0"/>
              <a:t>09/01/2024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2B7E1517-D259-43D1-A6BC-E92B403C546E}" type="slidenum">
              <a:rPr lang="en-GB" smtClean="0"/>
              <a:t>‹#›</a:t>
            </a:fld>
            <a:endParaRPr lang="en-GB" dirty="0"/>
          </a:p>
        </p:txBody>
      </p:sp>
    </p:spTree>
    <p:extLst>
      <p:ext uri="{BB962C8B-B14F-4D97-AF65-F5344CB8AC3E}">
        <p14:creationId xmlns:p14="http://schemas.microsoft.com/office/powerpoint/2010/main" val="1029269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2495EE7-9DC3-42C8-94BF-74ED6AFC0AF0}" type="datetimeFigureOut">
              <a:rPr lang="en-GB" smtClean="0"/>
              <a:t>09/01/2024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B7E1517-D259-43D1-A6BC-E92B403C546E}" type="slidenum">
              <a:rPr lang="en-GB" smtClean="0"/>
              <a:t>‹#›</a:t>
            </a:fld>
            <a:endParaRPr lang="en-GB" dirty="0"/>
          </a:p>
        </p:txBody>
      </p:sp>
    </p:spTree>
    <p:extLst>
      <p:ext uri="{BB962C8B-B14F-4D97-AF65-F5344CB8AC3E}">
        <p14:creationId xmlns:p14="http://schemas.microsoft.com/office/powerpoint/2010/main" val="2306214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2495EE7-9DC3-42C8-94BF-74ED6AFC0AF0}" type="datetimeFigureOut">
              <a:rPr lang="en-GB" smtClean="0"/>
              <a:t>09/01/2024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B7E1517-D259-43D1-A6BC-E92B403C546E}" type="slidenum">
              <a:rPr lang="en-GB" smtClean="0"/>
              <a:t>‹#›</a:t>
            </a:fld>
            <a:endParaRPr lang="en-GB" dirty="0"/>
          </a:p>
        </p:txBody>
      </p:sp>
    </p:spTree>
    <p:extLst>
      <p:ext uri="{BB962C8B-B14F-4D97-AF65-F5344CB8AC3E}">
        <p14:creationId xmlns:p14="http://schemas.microsoft.com/office/powerpoint/2010/main" val="2840264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495EE7-9DC3-42C8-94BF-74ED6AFC0AF0}" type="datetimeFigureOut">
              <a:rPr lang="en-GB" smtClean="0"/>
              <a:t>09/01/2024</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7E1517-D259-43D1-A6BC-E92B403C546E}" type="slidenum">
              <a:rPr lang="en-GB" smtClean="0"/>
              <a:t>‹#›</a:t>
            </a:fld>
            <a:endParaRPr lang="en-GB" dirty="0"/>
          </a:p>
        </p:txBody>
      </p:sp>
    </p:spTree>
    <p:extLst>
      <p:ext uri="{BB962C8B-B14F-4D97-AF65-F5344CB8AC3E}">
        <p14:creationId xmlns:p14="http://schemas.microsoft.com/office/powerpoint/2010/main" val="1698372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drjonurse@gmail.com" TargetMode="External"/><Relationship Id="rId1" Type="http://schemas.openxmlformats.org/officeDocument/2006/relationships/slideLayout" Target="../slideLayouts/slideLayout1.xml"/><Relationship Id="rId5" Type="http://schemas.openxmlformats.org/officeDocument/2006/relationships/image" Target="https://lh7-us.googleusercontent.com/8EjyXf0gX1Y8-2nFDgeIRxxZdMcWDcMVTmf43QvMjobKxvKxG1ZFn90JhSnXuazOCZIbn9Nqa8cs8vYefVd3EfSv2CGbVY8TpXEV_Q4XS3uiHqYjK6vAYVPaw1w7mnMVPa7vpedZmK6vSu3UIQ-ziyE"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https://lh7-us.googleusercontent.com/8EjyXf0gX1Y8-2nFDgeIRxxZdMcWDcMVTmf43QvMjobKxvKxG1ZFn90JhSnXuazOCZIbn9Nqa8cs8vYefVd3EfSv2CGbVY8TpXEV_Q4XS3uiHqYjK6vAYVPaw1w7mnMVPa7vpedZmK6vSu3UIQ-ziyE" TargetMode="Externa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https://lh7-us.googleusercontent.com/8EjyXf0gX1Y8-2nFDgeIRxxZdMcWDcMVTmf43QvMjobKxvKxG1ZFn90JhSnXuazOCZIbn9Nqa8cs8vYefVd3EfSv2CGbVY8TpXEV_Q4XS3uiHqYjK6vAYVPaw1w7mnMVPa7vpedZmK6vSu3UIQ-ziyE"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https://lh7-us.googleusercontent.com/8EjyXf0gX1Y8-2nFDgeIRxxZdMcWDcMVTmf43QvMjobKxvKxG1ZFn90JhSnXuazOCZIbn9Nqa8cs8vYefVd3EfSv2CGbVY8TpXEV_Q4XS3uiHqYjK6vAYVPaw1w7mnMVPa7vpedZmK6vSu3UIQ-ziyE"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mailto:Drjonurse@gmail.com"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https://lh7-us.googleusercontent.com/8EjyXf0gX1Y8-2nFDgeIRxxZdMcWDcMVTmf43QvMjobKxvKxG1ZFn90JhSnXuazOCZIbn9Nqa8cs8vYefVd3EfSv2CGbVY8TpXEV_Q4XS3uiHqYjK6vAYVPaw1w7mnMVPa7vpedZmK6vSu3UIQ-ziyE" TargetMode="External"/><Relationship Id="rId5" Type="http://schemas.openxmlformats.org/officeDocument/2006/relationships/image" Target="../media/image2.jpeg"/><Relationship Id="rId4" Type="http://schemas.openxmlformats.org/officeDocument/2006/relationships/image" Target="../media/image1.jpeg"/></Relationships>
</file>

<file path=ppt/slides/_rels/slide16.xml.rels><?xml version="1.0" encoding="UTF-8" standalone="yes"?>
<Relationships xmlns="http://schemas.openxmlformats.org/package/2006/relationships"><Relationship Id="rId3" Type="http://schemas.openxmlformats.org/officeDocument/2006/relationships/image" Target="https://lh7-us.googleusercontent.com/8EjyXf0gX1Y8-2nFDgeIRxxZdMcWDcMVTmf43QvMjobKxvKxG1ZFn90JhSnXuazOCZIbn9Nqa8cs8vYefVd3EfSv2CGbVY8TpXEV_Q4XS3uiHqYjK6vAYVPaw1w7mnMVPa7vpedZmK6vSu3UIQ-ziyE"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mailto:Drjonurse@gmail.com"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hyperlink" Target="https://www.routledge.com/Leadership-Lessons-from-a-Global-Health-Crisis-From-the-Pandemic-to-the/Nurse/p/book/9781032010038"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19746" y="1967031"/>
            <a:ext cx="10363200" cy="2302807"/>
          </a:xfrm>
        </p:spPr>
        <p:txBody>
          <a:bodyPr>
            <a:normAutofit fontScale="90000"/>
          </a:bodyPr>
          <a:lstStyle/>
          <a:p>
            <a:pPr algn="ctr"/>
            <a:r>
              <a:rPr lang="en-CA" sz="3600" b="1" i="1" kern="100" dirty="0">
                <a:solidFill>
                  <a:srgbClr val="212121"/>
                </a:solidFill>
                <a:effectLst/>
                <a:latin typeface="Myriad Pro"/>
                <a:ea typeface="DengXian" panose="02010600030101010101" pitchFamily="2" charset="-122"/>
                <a:cs typeface="Calibri" panose="020F0502020204030204" pitchFamily="34" charset="0"/>
              </a:rPr>
              <a:t>Strengthening Global Governance to </a:t>
            </a:r>
            <a:br>
              <a:rPr lang="en-CA" sz="3600" b="1" i="1" kern="100" dirty="0">
                <a:solidFill>
                  <a:srgbClr val="212121"/>
                </a:solidFill>
                <a:effectLst/>
                <a:latin typeface="Myriad Pro"/>
                <a:ea typeface="DengXian" panose="02010600030101010101" pitchFamily="2" charset="-122"/>
                <a:cs typeface="Calibri" panose="020F0502020204030204" pitchFamily="34" charset="0"/>
              </a:rPr>
            </a:br>
            <a:r>
              <a:rPr lang="en-CA" sz="3600" b="1" i="1" kern="100" dirty="0">
                <a:solidFill>
                  <a:srgbClr val="212121"/>
                </a:solidFill>
                <a:effectLst/>
                <a:latin typeface="Myriad Pro"/>
                <a:ea typeface="DengXian" panose="02010600030101010101" pitchFamily="2" charset="-122"/>
                <a:cs typeface="Calibri" panose="020F0502020204030204" pitchFamily="34" charset="0"/>
              </a:rPr>
              <a:t>Prevent Threats &amp; Reduce Risks to Human Existence</a:t>
            </a:r>
            <a:br>
              <a:rPr lang="en-GB" sz="1800" kern="100" dirty="0">
                <a:effectLst/>
                <a:latin typeface="Calibri" panose="020F0502020204030204" pitchFamily="34" charset="0"/>
                <a:ea typeface="DengXian" panose="02010600030101010101" pitchFamily="2" charset="-122"/>
                <a:cs typeface="Arial" panose="020B0604020202020204" pitchFamily="34" charset="0"/>
              </a:rPr>
            </a:br>
            <a:br>
              <a:rPr lang="en-GB" sz="2800" kern="100" dirty="0">
                <a:effectLst/>
                <a:latin typeface="Calibri" panose="020F0502020204030204" pitchFamily="34" charset="0"/>
                <a:ea typeface="DengXian" panose="02010600030101010101" pitchFamily="2" charset="-122"/>
                <a:cs typeface="Arial" panose="020B0604020202020204" pitchFamily="34" charset="0"/>
              </a:rPr>
            </a:br>
            <a:r>
              <a:rPr lang="en-GB" sz="2700" b="1" i="1" kern="100" dirty="0">
                <a:effectLst/>
                <a:latin typeface="Calibri" panose="020F0502020204030204" pitchFamily="34" charset="0"/>
                <a:ea typeface="DengXian" panose="02010600030101010101" pitchFamily="2" charset="-122"/>
                <a:cs typeface="Arial" panose="020B0604020202020204" pitchFamily="34" charset="0"/>
              </a:rPr>
              <a:t>A Collaborative Initiative advanced by the InterAction Council</a:t>
            </a:r>
            <a:r>
              <a:rPr lang="en-GB" sz="2700" b="1" kern="100" dirty="0">
                <a:effectLst/>
                <a:latin typeface="Calibri" panose="020F0502020204030204" pitchFamily="34" charset="0"/>
                <a:ea typeface="DengXian" panose="02010600030101010101" pitchFamily="2" charset="-122"/>
                <a:cs typeface="Arial" panose="020B0604020202020204" pitchFamily="34" charset="0"/>
              </a:rPr>
              <a:t> </a:t>
            </a:r>
            <a:br>
              <a:rPr lang="en-GB" sz="2700" b="1" kern="100" dirty="0">
                <a:effectLst/>
                <a:latin typeface="Calibri" panose="020F0502020204030204" pitchFamily="34" charset="0"/>
                <a:ea typeface="DengXian" panose="02010600030101010101" pitchFamily="2" charset="-122"/>
                <a:cs typeface="Arial" panose="020B0604020202020204" pitchFamily="34" charset="0"/>
              </a:rPr>
            </a:br>
            <a:r>
              <a:rPr lang="en-GB" sz="2700" b="1" i="1" kern="100" dirty="0">
                <a:effectLst/>
                <a:latin typeface="Calibri" panose="020F0502020204030204" pitchFamily="34" charset="0"/>
                <a:ea typeface="DengXian" panose="02010600030101010101" pitchFamily="2" charset="-122"/>
                <a:cs typeface="Arial" panose="020B0604020202020204" pitchFamily="34" charset="0"/>
              </a:rPr>
              <a:t>and </a:t>
            </a:r>
            <a:r>
              <a:rPr lang="en-GB" sz="2700" b="1" i="1" kern="100" dirty="0">
                <a:latin typeface="Calibri" panose="020F0502020204030204" pitchFamily="34" charset="0"/>
                <a:ea typeface="DengXian" panose="02010600030101010101" pitchFamily="2" charset="-122"/>
                <a:cs typeface="Arial" panose="020B0604020202020204" pitchFamily="34" charset="0"/>
              </a:rPr>
              <a:t>One Young World</a:t>
            </a:r>
            <a:br>
              <a:rPr lang="en-GB" sz="2700" b="1" i="1" kern="100" dirty="0">
                <a:latin typeface="Calibri" panose="020F0502020204030204" pitchFamily="34" charset="0"/>
                <a:ea typeface="DengXian" panose="02010600030101010101" pitchFamily="2" charset="-122"/>
                <a:cs typeface="Arial" panose="020B0604020202020204" pitchFamily="34" charset="0"/>
              </a:rPr>
            </a:br>
            <a:r>
              <a:rPr lang="en-GB" sz="2700" b="1" i="1" kern="100" dirty="0">
                <a:latin typeface="Calibri" panose="020F0502020204030204" pitchFamily="34" charset="0"/>
                <a:ea typeface="DengXian" panose="02010600030101010101" pitchFamily="2" charset="-122"/>
                <a:cs typeface="Arial" panose="020B0604020202020204" pitchFamily="34" charset="0"/>
              </a:rPr>
              <a:t>High Level Meeting, House of Lords </a:t>
            </a:r>
            <a:br>
              <a:rPr lang="en-GB" sz="2700" b="1" i="1" kern="100" dirty="0">
                <a:latin typeface="Calibri" panose="020F0502020204030204" pitchFamily="34" charset="0"/>
                <a:ea typeface="DengXian" panose="02010600030101010101" pitchFamily="2" charset="-122"/>
                <a:cs typeface="Arial" panose="020B0604020202020204" pitchFamily="34" charset="0"/>
              </a:rPr>
            </a:br>
            <a:r>
              <a:rPr lang="en-GB" sz="2700" b="1" i="1" kern="100" dirty="0">
                <a:latin typeface="Calibri" panose="020F0502020204030204" pitchFamily="34" charset="0"/>
                <a:ea typeface="DengXian" panose="02010600030101010101" pitchFamily="2" charset="-122"/>
                <a:cs typeface="Arial" panose="020B0604020202020204" pitchFamily="34" charset="0"/>
              </a:rPr>
              <a:t>9</a:t>
            </a:r>
            <a:r>
              <a:rPr lang="en-GB" sz="2700" b="1" i="1" kern="100" baseline="30000" dirty="0">
                <a:latin typeface="Calibri" panose="020F0502020204030204" pitchFamily="34" charset="0"/>
                <a:ea typeface="DengXian" panose="02010600030101010101" pitchFamily="2" charset="-122"/>
                <a:cs typeface="Arial" panose="020B0604020202020204" pitchFamily="34" charset="0"/>
              </a:rPr>
              <a:t>th</a:t>
            </a:r>
            <a:r>
              <a:rPr lang="en-GB" sz="2700" b="1" i="1" kern="100" dirty="0">
                <a:latin typeface="Calibri" panose="020F0502020204030204" pitchFamily="34" charset="0"/>
                <a:ea typeface="DengXian" panose="02010600030101010101" pitchFamily="2" charset="-122"/>
                <a:cs typeface="Arial" panose="020B0604020202020204" pitchFamily="34" charset="0"/>
              </a:rPr>
              <a:t> January 2024</a:t>
            </a:r>
            <a:endParaRPr lang="en-US" sz="2700" b="1" i="1" dirty="0"/>
          </a:p>
        </p:txBody>
      </p:sp>
      <p:sp>
        <p:nvSpPr>
          <p:cNvPr id="3" name="Subtitle 2"/>
          <p:cNvSpPr>
            <a:spLocks noGrp="1"/>
          </p:cNvSpPr>
          <p:nvPr>
            <p:ph type="subTitle" idx="1"/>
          </p:nvPr>
        </p:nvSpPr>
        <p:spPr>
          <a:xfrm>
            <a:off x="1477984" y="4424217"/>
            <a:ext cx="9446723" cy="2186240"/>
          </a:xfrm>
        </p:spPr>
        <p:txBody>
          <a:bodyPr>
            <a:normAutofit fontScale="55000" lnSpcReduction="20000"/>
          </a:bodyPr>
          <a:lstStyle/>
          <a:p>
            <a:endParaRPr lang="en-US" b="1" dirty="0"/>
          </a:p>
          <a:p>
            <a:r>
              <a:rPr lang="en-US" sz="5000" b="1" dirty="0"/>
              <a:t>Comments to: </a:t>
            </a:r>
            <a:r>
              <a:rPr lang="en-US" sz="5000" b="1" dirty="0">
                <a:hlinkClick r:id="rId2"/>
              </a:rPr>
              <a:t>drjonurse@gmail.com</a:t>
            </a:r>
            <a:endParaRPr lang="en-US" sz="5000" b="1" dirty="0"/>
          </a:p>
          <a:p>
            <a:r>
              <a:rPr lang="en-GB" sz="3600" dirty="0"/>
              <a:t>Dr Jo Nurse, Strategic Advisor, InterAction Council</a:t>
            </a:r>
          </a:p>
          <a:p>
            <a:r>
              <a:rPr lang="en-US" sz="3600" dirty="0"/>
              <a:t>Director, Platform for Planet Place and People (P4PPP)</a:t>
            </a:r>
            <a:endParaRPr lang="en-GB" sz="3600" dirty="0"/>
          </a:p>
          <a:p>
            <a:r>
              <a:rPr lang="en-GB" sz="3600" dirty="0"/>
              <a:t>Chair, Existential Risks for Humanity working group, </a:t>
            </a:r>
          </a:p>
          <a:p>
            <a:r>
              <a:rPr lang="en-GB" sz="3600" dirty="0"/>
              <a:t>World Academy of Art and Science </a:t>
            </a:r>
          </a:p>
        </p:txBody>
      </p:sp>
      <p:pic>
        <p:nvPicPr>
          <p:cNvPr id="4" name="Picture 3" descr="IAC_2011Logo_Stack.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9477" y="144047"/>
            <a:ext cx="1198508" cy="1350994"/>
          </a:xfrm>
          <a:prstGeom prst="rect">
            <a:avLst/>
          </a:prstGeom>
        </p:spPr>
      </p:pic>
      <p:pic>
        <p:nvPicPr>
          <p:cNvPr id="5" name="Picture 1">
            <a:extLst>
              <a:ext uri="{FF2B5EF4-FFF2-40B4-BE49-F238E27FC236}">
                <a16:creationId xmlns:a16="http://schemas.microsoft.com/office/drawing/2014/main" id="{2C9A6C11-4E9E-8343-D81C-C4904768C051}"/>
              </a:ext>
            </a:extLst>
          </p:cNvPr>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10434475" y="144047"/>
            <a:ext cx="1757525" cy="1031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3944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a:off x="1284110" y="201084"/>
            <a:ext cx="9680221" cy="1746250"/>
          </a:xfrm>
          <a:prstGeom prst="triangle">
            <a:avLst/>
          </a:prstGeom>
          <a:solidFill>
            <a:srgbClr val="8000FF"/>
          </a:solidFill>
          <a:ln w="76200" cmpd="tri"/>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VISION </a:t>
            </a:r>
          </a:p>
          <a:p>
            <a:pPr algn="ctr"/>
            <a:r>
              <a:rPr lang="en-US" dirty="0"/>
              <a:t>&amp; VALUES </a:t>
            </a:r>
          </a:p>
          <a:p>
            <a:pPr algn="ctr"/>
            <a:endParaRPr lang="en-US" dirty="0"/>
          </a:p>
          <a:p>
            <a:pPr algn="ctr"/>
            <a:r>
              <a:rPr lang="en-US" dirty="0"/>
              <a:t>GOVERNANCE </a:t>
            </a:r>
            <a:r>
              <a:rPr lang="en-GB" dirty="0"/>
              <a:t>ARCHITECTURE</a:t>
            </a:r>
          </a:p>
          <a:p>
            <a:pPr algn="ctr"/>
            <a:endParaRPr lang="en-US" dirty="0"/>
          </a:p>
          <a:p>
            <a:pPr algn="ctr"/>
            <a:endParaRPr lang="en-US" dirty="0"/>
          </a:p>
        </p:txBody>
      </p:sp>
      <p:sp>
        <p:nvSpPr>
          <p:cNvPr id="3" name="Rectangle 2"/>
          <p:cNvSpPr/>
          <p:nvPr/>
        </p:nvSpPr>
        <p:spPr>
          <a:xfrm>
            <a:off x="1538111" y="1947334"/>
            <a:ext cx="9059333" cy="433916"/>
          </a:xfrm>
          <a:prstGeom prst="rect">
            <a:avLst/>
          </a:prstGeom>
          <a:solidFill>
            <a:srgbClr val="CC66FF"/>
          </a:solidFill>
          <a:ln w="38100" cmpd="db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COORDINATION &amp; COMMUNICATION</a:t>
            </a:r>
          </a:p>
        </p:txBody>
      </p:sp>
      <p:sp>
        <p:nvSpPr>
          <p:cNvPr id="8" name="Rectangle 7"/>
          <p:cNvSpPr/>
          <p:nvPr/>
        </p:nvSpPr>
        <p:spPr>
          <a:xfrm>
            <a:off x="1538110" y="5393269"/>
            <a:ext cx="9059333" cy="433916"/>
          </a:xfrm>
          <a:prstGeom prst="rect">
            <a:avLst/>
          </a:prstGeom>
          <a:solidFill>
            <a:srgbClr val="CC66FF"/>
          </a:solidFill>
          <a:ln w="38100" cmpd="db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‘ONE PLANET HEALTH’ SYSTEMS</a:t>
            </a:r>
          </a:p>
        </p:txBody>
      </p:sp>
      <p:sp>
        <p:nvSpPr>
          <p:cNvPr id="9" name="Rectangle 8"/>
          <p:cNvSpPr/>
          <p:nvPr/>
        </p:nvSpPr>
        <p:spPr>
          <a:xfrm>
            <a:off x="1298222" y="5827185"/>
            <a:ext cx="9666109" cy="433916"/>
          </a:xfrm>
          <a:prstGeom prst="rect">
            <a:avLst/>
          </a:prstGeom>
          <a:solidFill>
            <a:srgbClr val="8000FF"/>
          </a:solidFill>
          <a:ln w="38100" cmpd="db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DIGITAL TRANSFORMATION</a:t>
            </a:r>
          </a:p>
        </p:txBody>
      </p:sp>
      <p:sp>
        <p:nvSpPr>
          <p:cNvPr id="10" name="Rectangle 9"/>
          <p:cNvSpPr/>
          <p:nvPr/>
        </p:nvSpPr>
        <p:spPr>
          <a:xfrm>
            <a:off x="1001890" y="6261101"/>
            <a:ext cx="10258777" cy="433916"/>
          </a:xfrm>
          <a:prstGeom prst="rect">
            <a:avLst/>
          </a:prstGeom>
          <a:solidFill>
            <a:srgbClr val="400080"/>
          </a:solidFill>
          <a:ln w="57150" cmpd="thinThick">
            <a:solidFill>
              <a:srgbClr val="4F81BD"/>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INCLUSIVE LEADERSHIP FOR PLANET, PEOPLE &amp; PEACE</a:t>
            </a:r>
          </a:p>
        </p:txBody>
      </p:sp>
      <p:sp>
        <p:nvSpPr>
          <p:cNvPr id="11" name="Rectangle 10"/>
          <p:cNvSpPr/>
          <p:nvPr/>
        </p:nvSpPr>
        <p:spPr>
          <a:xfrm>
            <a:off x="1792112" y="2381251"/>
            <a:ext cx="860777" cy="3012019"/>
          </a:xfrm>
          <a:prstGeom prst="rect">
            <a:avLst/>
          </a:prstGeom>
          <a:solidFill>
            <a:srgbClr val="108080"/>
          </a:solidFill>
          <a:ln w="57150" cmpd="thickThin"/>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dirty="0"/>
              <a:t>PREVENTION</a:t>
            </a:r>
          </a:p>
        </p:txBody>
      </p:sp>
      <p:sp>
        <p:nvSpPr>
          <p:cNvPr id="12" name="Rectangle 11"/>
          <p:cNvSpPr/>
          <p:nvPr/>
        </p:nvSpPr>
        <p:spPr>
          <a:xfrm>
            <a:off x="3330224" y="2381251"/>
            <a:ext cx="860777" cy="2578103"/>
          </a:xfrm>
          <a:prstGeom prst="rect">
            <a:avLst/>
          </a:prstGeom>
          <a:solidFill>
            <a:srgbClr val="FC0280"/>
          </a:solidFill>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dirty="0"/>
              <a:t>RESILIENCE &amp; RISK</a:t>
            </a:r>
          </a:p>
        </p:txBody>
      </p:sp>
      <p:sp>
        <p:nvSpPr>
          <p:cNvPr id="13" name="Rectangle 12"/>
          <p:cNvSpPr/>
          <p:nvPr/>
        </p:nvSpPr>
        <p:spPr>
          <a:xfrm>
            <a:off x="4950180" y="2381251"/>
            <a:ext cx="860777" cy="2578103"/>
          </a:xfrm>
          <a:prstGeom prst="rect">
            <a:avLst/>
          </a:prstGeom>
          <a:solidFill>
            <a:srgbClr val="FC0280"/>
          </a:solidFill>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dirty="0"/>
              <a:t>PREPAREDNESS</a:t>
            </a:r>
          </a:p>
        </p:txBody>
      </p:sp>
      <p:sp>
        <p:nvSpPr>
          <p:cNvPr id="14" name="Rectangle 13"/>
          <p:cNvSpPr/>
          <p:nvPr/>
        </p:nvSpPr>
        <p:spPr>
          <a:xfrm>
            <a:off x="6564489" y="2381251"/>
            <a:ext cx="860777" cy="2578103"/>
          </a:xfrm>
          <a:prstGeom prst="rect">
            <a:avLst/>
          </a:prstGeom>
          <a:solidFill>
            <a:srgbClr val="FC0280"/>
          </a:solidFill>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dirty="0"/>
              <a:t>EARY ALERTS</a:t>
            </a:r>
          </a:p>
        </p:txBody>
      </p:sp>
      <p:sp>
        <p:nvSpPr>
          <p:cNvPr id="15" name="Rectangle 14"/>
          <p:cNvSpPr/>
          <p:nvPr/>
        </p:nvSpPr>
        <p:spPr>
          <a:xfrm>
            <a:off x="8012289" y="2381251"/>
            <a:ext cx="860777" cy="2578103"/>
          </a:xfrm>
          <a:prstGeom prst="rect">
            <a:avLst/>
          </a:prstGeom>
          <a:solidFill>
            <a:srgbClr val="FC0280"/>
          </a:solidFill>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dirty="0"/>
              <a:t>RESPONSE</a:t>
            </a:r>
          </a:p>
        </p:txBody>
      </p:sp>
      <p:sp>
        <p:nvSpPr>
          <p:cNvPr id="16" name="Rectangle 15"/>
          <p:cNvSpPr/>
          <p:nvPr/>
        </p:nvSpPr>
        <p:spPr>
          <a:xfrm>
            <a:off x="9496777" y="2381251"/>
            <a:ext cx="860777" cy="3012018"/>
          </a:xfrm>
          <a:prstGeom prst="rect">
            <a:avLst/>
          </a:prstGeom>
          <a:solidFill>
            <a:srgbClr val="108080"/>
          </a:solidFill>
          <a:ln w="57150" cmpd="thickThin"/>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dirty="0"/>
              <a:t>RECOVERY</a:t>
            </a:r>
          </a:p>
        </p:txBody>
      </p:sp>
      <p:sp>
        <p:nvSpPr>
          <p:cNvPr id="17" name="Rounded Rectangle 16"/>
          <p:cNvSpPr/>
          <p:nvPr/>
        </p:nvSpPr>
        <p:spPr>
          <a:xfrm>
            <a:off x="9338734" y="2381252"/>
            <a:ext cx="1145821" cy="179917"/>
          </a:xfrm>
          <a:prstGeom prst="roundRect">
            <a:avLst/>
          </a:prstGeom>
          <a:ln w="57150" cmpd="thinThick"/>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ounded Rectangle 17"/>
          <p:cNvSpPr/>
          <p:nvPr/>
        </p:nvSpPr>
        <p:spPr>
          <a:xfrm>
            <a:off x="1682042" y="5247221"/>
            <a:ext cx="1145821" cy="179917"/>
          </a:xfrm>
          <a:prstGeom prst="roundRect">
            <a:avLst/>
          </a:prstGeom>
          <a:ln w="57150" cmpd="thinThick"/>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ounded Rectangle 18"/>
          <p:cNvSpPr/>
          <p:nvPr/>
        </p:nvSpPr>
        <p:spPr>
          <a:xfrm>
            <a:off x="1682042" y="2379136"/>
            <a:ext cx="1145821" cy="179917"/>
          </a:xfrm>
          <a:prstGeom prst="roundRect">
            <a:avLst/>
          </a:prstGeom>
          <a:ln w="57150" cmpd="thinThick"/>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ounded Rectangle 19"/>
          <p:cNvSpPr/>
          <p:nvPr/>
        </p:nvSpPr>
        <p:spPr>
          <a:xfrm>
            <a:off x="9372599" y="5247221"/>
            <a:ext cx="1145821" cy="179917"/>
          </a:xfrm>
          <a:prstGeom prst="roundRect">
            <a:avLst/>
          </a:prstGeom>
          <a:ln w="57150" cmpd="thinThick"/>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Box 20"/>
          <p:cNvSpPr txBox="1"/>
          <p:nvPr/>
        </p:nvSpPr>
        <p:spPr>
          <a:xfrm>
            <a:off x="136376" y="106919"/>
            <a:ext cx="4491038" cy="646331"/>
          </a:xfrm>
          <a:prstGeom prst="rect">
            <a:avLst/>
          </a:prstGeom>
          <a:noFill/>
        </p:spPr>
        <p:txBody>
          <a:bodyPr wrap="none" rtlCol="0">
            <a:spAutoFit/>
          </a:bodyPr>
          <a:lstStyle/>
          <a:p>
            <a:pPr algn="ctr"/>
            <a:r>
              <a:rPr lang="en-US" b="1" dirty="0">
                <a:solidFill>
                  <a:srgbClr val="000080"/>
                </a:solidFill>
              </a:rPr>
              <a:t>GOVERNANCE: A GLOBAL SECURITY COUNCIL</a:t>
            </a:r>
          </a:p>
          <a:p>
            <a:pPr algn="ctr"/>
            <a:r>
              <a:rPr lang="en-US" b="1" dirty="0">
                <a:solidFill>
                  <a:srgbClr val="000080"/>
                </a:solidFill>
              </a:rPr>
              <a:t>FOR EXISTENTIAL THREATS</a:t>
            </a:r>
            <a:endParaRPr lang="en-US" b="1" i="1" dirty="0">
              <a:solidFill>
                <a:srgbClr val="000080"/>
              </a:solidFill>
            </a:endParaRPr>
          </a:p>
        </p:txBody>
      </p:sp>
      <p:pic>
        <p:nvPicPr>
          <p:cNvPr id="22" name="Picture 21" descr="IAC_2011Logo_Stack.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26134" y="87590"/>
            <a:ext cx="1178282" cy="1328195"/>
          </a:xfrm>
          <a:prstGeom prst="rect">
            <a:avLst/>
          </a:prstGeom>
        </p:spPr>
      </p:pic>
      <p:sp>
        <p:nvSpPr>
          <p:cNvPr id="5" name="Right Arrow 4">
            <a:extLst>
              <a:ext uri="{FF2B5EF4-FFF2-40B4-BE49-F238E27FC236}">
                <a16:creationId xmlns:a16="http://schemas.microsoft.com/office/drawing/2014/main" id="{78B29126-5618-C2D6-747F-78FAC587665F}"/>
              </a:ext>
            </a:extLst>
          </p:cNvPr>
          <p:cNvSpPr/>
          <p:nvPr/>
        </p:nvSpPr>
        <p:spPr>
          <a:xfrm>
            <a:off x="16463" y="4722234"/>
            <a:ext cx="1468319" cy="737291"/>
          </a:xfrm>
          <a:prstGeom prst="rightArrow">
            <a:avLst>
              <a:gd name="adj1" fmla="val 78992"/>
              <a:gd name="adj2" fmla="val 50000"/>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Youth </a:t>
            </a:r>
          </a:p>
          <a:p>
            <a:pPr algn="ctr"/>
            <a:r>
              <a:rPr lang="en-US" dirty="0"/>
              <a:t>Council</a:t>
            </a:r>
          </a:p>
        </p:txBody>
      </p:sp>
      <p:sp>
        <p:nvSpPr>
          <p:cNvPr id="4" name="Right Arrow 3">
            <a:extLst>
              <a:ext uri="{FF2B5EF4-FFF2-40B4-BE49-F238E27FC236}">
                <a16:creationId xmlns:a16="http://schemas.microsoft.com/office/drawing/2014/main" id="{B6C6E6D0-0112-78DE-3BF2-6935A399B78A}"/>
              </a:ext>
            </a:extLst>
          </p:cNvPr>
          <p:cNvSpPr/>
          <p:nvPr/>
        </p:nvSpPr>
        <p:spPr>
          <a:xfrm>
            <a:off x="16463" y="2929966"/>
            <a:ext cx="1660890" cy="1480671"/>
          </a:xfrm>
          <a:prstGeom prst="rightArrow">
            <a:avLst>
              <a:gd name="adj1" fmla="val 78992"/>
              <a:gd name="adj2" fmla="val 31588"/>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b="1" dirty="0"/>
              <a:t>Partners:</a:t>
            </a:r>
          </a:p>
          <a:p>
            <a:r>
              <a:rPr lang="en-US" dirty="0"/>
              <a:t>PLANET</a:t>
            </a:r>
          </a:p>
          <a:p>
            <a:r>
              <a:rPr lang="en-US" dirty="0"/>
              <a:t>PEOPLE</a:t>
            </a:r>
          </a:p>
          <a:p>
            <a:r>
              <a:rPr lang="en-US" dirty="0"/>
              <a:t>PEACE</a:t>
            </a:r>
          </a:p>
        </p:txBody>
      </p:sp>
      <p:sp>
        <p:nvSpPr>
          <p:cNvPr id="6" name="Right Arrow 5">
            <a:extLst>
              <a:ext uri="{FF2B5EF4-FFF2-40B4-BE49-F238E27FC236}">
                <a16:creationId xmlns:a16="http://schemas.microsoft.com/office/drawing/2014/main" id="{22282C8F-62EF-F3BE-0E6D-0163958C71DE}"/>
              </a:ext>
            </a:extLst>
          </p:cNvPr>
          <p:cNvSpPr/>
          <p:nvPr/>
        </p:nvSpPr>
        <p:spPr>
          <a:xfrm>
            <a:off x="16463" y="2011172"/>
            <a:ext cx="1418176" cy="336209"/>
          </a:xfrm>
          <a:prstGeom prst="rightArrow">
            <a:avLst>
              <a:gd name="adj1" fmla="val 78992"/>
              <a:gd name="adj2" fmla="val 50000"/>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Secretariat</a:t>
            </a:r>
          </a:p>
        </p:txBody>
      </p:sp>
      <p:sp>
        <p:nvSpPr>
          <p:cNvPr id="7" name="Rectangle 6"/>
          <p:cNvSpPr/>
          <p:nvPr/>
        </p:nvSpPr>
        <p:spPr>
          <a:xfrm>
            <a:off x="3299177" y="4959353"/>
            <a:ext cx="5573888" cy="433916"/>
          </a:xfrm>
          <a:prstGeom prst="rect">
            <a:avLst/>
          </a:prstGeom>
          <a:solidFill>
            <a:srgbClr val="FC0280"/>
          </a:solidFill>
          <a:ln w="57150" cmpd="thickThi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SECURITY COUNCIL for EXISTENTIAL THREATS</a:t>
            </a:r>
          </a:p>
        </p:txBody>
      </p:sp>
      <p:sp>
        <p:nvSpPr>
          <p:cNvPr id="23" name="Right Arrow 22">
            <a:extLst>
              <a:ext uri="{FF2B5EF4-FFF2-40B4-BE49-F238E27FC236}">
                <a16:creationId xmlns:a16="http://schemas.microsoft.com/office/drawing/2014/main" id="{91D7943E-20D9-8359-B377-EEA2E0E4400E}"/>
              </a:ext>
            </a:extLst>
          </p:cNvPr>
          <p:cNvSpPr/>
          <p:nvPr/>
        </p:nvSpPr>
        <p:spPr>
          <a:xfrm>
            <a:off x="23620" y="5598566"/>
            <a:ext cx="1147602" cy="433916"/>
          </a:xfrm>
          <a:prstGeom prst="rightArrow">
            <a:avLst>
              <a:gd name="adj1" fmla="val 78992"/>
              <a:gd name="adj2" fmla="val 50000"/>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Partners</a:t>
            </a:r>
          </a:p>
        </p:txBody>
      </p:sp>
    </p:spTree>
    <p:extLst>
      <p:ext uri="{BB962C8B-B14F-4D97-AF65-F5344CB8AC3E}">
        <p14:creationId xmlns:p14="http://schemas.microsoft.com/office/powerpoint/2010/main" val="138103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134F2420-B824-0682-139B-F927B66D7A7B}"/>
              </a:ext>
            </a:extLst>
          </p:cNvPr>
          <p:cNvSpPr/>
          <p:nvPr/>
        </p:nvSpPr>
        <p:spPr>
          <a:xfrm>
            <a:off x="3344425" y="1313569"/>
            <a:ext cx="5020825" cy="4614705"/>
          </a:xfrm>
          <a:prstGeom prst="ellipse">
            <a:avLst/>
          </a:prstGeom>
          <a:solidFill>
            <a:srgbClr val="0070C0"/>
          </a:solidFill>
          <a:ln w="133350">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50000" r="50000" b="50000"/>
              </a:path>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Hu</a:t>
            </a:r>
          </a:p>
        </p:txBody>
      </p:sp>
      <p:sp>
        <p:nvSpPr>
          <p:cNvPr id="5" name="Triangle 4">
            <a:extLst>
              <a:ext uri="{FF2B5EF4-FFF2-40B4-BE49-F238E27FC236}">
                <a16:creationId xmlns:a16="http://schemas.microsoft.com/office/drawing/2014/main" id="{FFFAC0CB-6799-48E0-C56F-EC5C65962694}"/>
              </a:ext>
            </a:extLst>
          </p:cNvPr>
          <p:cNvSpPr/>
          <p:nvPr/>
        </p:nvSpPr>
        <p:spPr>
          <a:xfrm>
            <a:off x="4297342" y="2123973"/>
            <a:ext cx="3114989" cy="2321166"/>
          </a:xfrm>
          <a:prstGeom prst="triangle">
            <a:avLst/>
          </a:prstGeom>
          <a:solidFill>
            <a:srgbClr val="FF9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DD81D303-E680-FB4D-2369-D38723FA285D}"/>
              </a:ext>
            </a:extLst>
          </p:cNvPr>
          <p:cNvSpPr txBox="1"/>
          <p:nvPr/>
        </p:nvSpPr>
        <p:spPr>
          <a:xfrm>
            <a:off x="5070679" y="3216076"/>
            <a:ext cx="1568314" cy="830997"/>
          </a:xfrm>
          <a:prstGeom prst="rect">
            <a:avLst/>
          </a:prstGeom>
          <a:noFill/>
        </p:spPr>
        <p:txBody>
          <a:bodyPr wrap="none" rtlCol="0">
            <a:spAutoFit/>
          </a:bodyPr>
          <a:lstStyle/>
          <a:p>
            <a:pPr algn="ctr"/>
            <a:r>
              <a:rPr lang="en-US" sz="2400" b="1" dirty="0"/>
              <a:t> Future</a:t>
            </a:r>
          </a:p>
          <a:p>
            <a:pPr algn="ctr"/>
            <a:r>
              <a:rPr lang="en-US" sz="2400" b="1" dirty="0"/>
              <a:t>Well-Being</a:t>
            </a:r>
          </a:p>
        </p:txBody>
      </p:sp>
      <p:sp>
        <p:nvSpPr>
          <p:cNvPr id="7" name="TextBox 6">
            <a:extLst>
              <a:ext uri="{FF2B5EF4-FFF2-40B4-BE49-F238E27FC236}">
                <a16:creationId xmlns:a16="http://schemas.microsoft.com/office/drawing/2014/main" id="{34A410A1-06CB-A24A-761A-CF71E111AD9A}"/>
              </a:ext>
            </a:extLst>
          </p:cNvPr>
          <p:cNvSpPr txBox="1"/>
          <p:nvPr/>
        </p:nvSpPr>
        <p:spPr>
          <a:xfrm>
            <a:off x="3939318" y="4428227"/>
            <a:ext cx="1059777" cy="461665"/>
          </a:xfrm>
          <a:prstGeom prst="rect">
            <a:avLst/>
          </a:prstGeom>
          <a:noFill/>
        </p:spPr>
        <p:txBody>
          <a:bodyPr wrap="none" rtlCol="0">
            <a:spAutoFit/>
          </a:bodyPr>
          <a:lstStyle/>
          <a:p>
            <a:r>
              <a:rPr lang="en-US" sz="2400" b="1" dirty="0">
                <a:solidFill>
                  <a:schemeClr val="bg1"/>
                </a:solidFill>
              </a:rPr>
              <a:t>People</a:t>
            </a:r>
          </a:p>
        </p:txBody>
      </p:sp>
      <p:sp>
        <p:nvSpPr>
          <p:cNvPr id="8" name="TextBox 7">
            <a:extLst>
              <a:ext uri="{FF2B5EF4-FFF2-40B4-BE49-F238E27FC236}">
                <a16:creationId xmlns:a16="http://schemas.microsoft.com/office/drawing/2014/main" id="{4FB2C8CD-31AE-09A1-3DC0-7CABEB844B2C}"/>
              </a:ext>
            </a:extLst>
          </p:cNvPr>
          <p:cNvSpPr txBox="1"/>
          <p:nvPr/>
        </p:nvSpPr>
        <p:spPr>
          <a:xfrm>
            <a:off x="6868252" y="4445139"/>
            <a:ext cx="934743" cy="461665"/>
          </a:xfrm>
          <a:prstGeom prst="rect">
            <a:avLst/>
          </a:prstGeom>
          <a:noFill/>
        </p:spPr>
        <p:txBody>
          <a:bodyPr wrap="none" rtlCol="0">
            <a:spAutoFit/>
          </a:bodyPr>
          <a:lstStyle/>
          <a:p>
            <a:r>
              <a:rPr lang="en-US" sz="2400" b="1" dirty="0">
                <a:solidFill>
                  <a:schemeClr val="bg1"/>
                </a:solidFill>
              </a:rPr>
              <a:t>Peace</a:t>
            </a:r>
          </a:p>
        </p:txBody>
      </p:sp>
      <p:sp>
        <p:nvSpPr>
          <p:cNvPr id="10" name="TextBox 9">
            <a:extLst>
              <a:ext uri="{FF2B5EF4-FFF2-40B4-BE49-F238E27FC236}">
                <a16:creationId xmlns:a16="http://schemas.microsoft.com/office/drawing/2014/main" id="{FA91634C-6289-9502-48DE-30830FF449CF}"/>
              </a:ext>
            </a:extLst>
          </p:cNvPr>
          <p:cNvSpPr txBox="1"/>
          <p:nvPr/>
        </p:nvSpPr>
        <p:spPr>
          <a:xfrm>
            <a:off x="5366222" y="1635486"/>
            <a:ext cx="1001684" cy="461665"/>
          </a:xfrm>
          <a:prstGeom prst="rect">
            <a:avLst/>
          </a:prstGeom>
          <a:noFill/>
        </p:spPr>
        <p:txBody>
          <a:bodyPr wrap="none" rtlCol="0">
            <a:spAutoFit/>
          </a:bodyPr>
          <a:lstStyle/>
          <a:p>
            <a:r>
              <a:rPr lang="en-US" sz="2400" b="1" i="1" dirty="0">
                <a:solidFill>
                  <a:schemeClr val="bg1"/>
                </a:solidFill>
              </a:rPr>
              <a:t>Planet</a:t>
            </a:r>
          </a:p>
        </p:txBody>
      </p:sp>
      <p:sp>
        <p:nvSpPr>
          <p:cNvPr id="16" name="TextBox 15">
            <a:extLst>
              <a:ext uri="{FF2B5EF4-FFF2-40B4-BE49-F238E27FC236}">
                <a16:creationId xmlns:a16="http://schemas.microsoft.com/office/drawing/2014/main" id="{BE2D21A1-413A-B782-CF84-06DB5292AC81}"/>
              </a:ext>
            </a:extLst>
          </p:cNvPr>
          <p:cNvSpPr txBox="1"/>
          <p:nvPr/>
        </p:nvSpPr>
        <p:spPr>
          <a:xfrm>
            <a:off x="1253769" y="-23924"/>
            <a:ext cx="10116872" cy="584775"/>
          </a:xfrm>
          <a:prstGeom prst="rect">
            <a:avLst/>
          </a:prstGeom>
          <a:noFill/>
        </p:spPr>
        <p:txBody>
          <a:bodyPr wrap="none" rtlCol="0">
            <a:spAutoFit/>
          </a:bodyPr>
          <a:lstStyle/>
          <a:p>
            <a:r>
              <a:rPr lang="en-US" sz="3200" b="1" dirty="0"/>
              <a:t>A Global Futures Platform – for Planet, People and Peace   </a:t>
            </a:r>
          </a:p>
        </p:txBody>
      </p:sp>
      <p:sp>
        <p:nvSpPr>
          <p:cNvPr id="2" name="Moon 1">
            <a:extLst>
              <a:ext uri="{FF2B5EF4-FFF2-40B4-BE49-F238E27FC236}">
                <a16:creationId xmlns:a16="http://schemas.microsoft.com/office/drawing/2014/main" id="{FBF09134-F4CD-B4AD-8F50-AF0089CB5EA5}"/>
              </a:ext>
            </a:extLst>
          </p:cNvPr>
          <p:cNvSpPr/>
          <p:nvPr/>
        </p:nvSpPr>
        <p:spPr>
          <a:xfrm>
            <a:off x="2154451" y="1674713"/>
            <a:ext cx="1165692" cy="3681211"/>
          </a:xfrm>
          <a:prstGeom prst="moon">
            <a:avLst/>
          </a:prstGeom>
          <a:solidFill>
            <a:srgbClr val="76D6FF"/>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b="1" dirty="0">
                <a:solidFill>
                  <a:srgbClr val="002060"/>
                </a:solidFill>
              </a:rPr>
              <a:t>KNOWLEDGE</a:t>
            </a:r>
          </a:p>
        </p:txBody>
      </p:sp>
      <p:sp>
        <p:nvSpPr>
          <p:cNvPr id="3" name="Moon 2">
            <a:extLst>
              <a:ext uri="{FF2B5EF4-FFF2-40B4-BE49-F238E27FC236}">
                <a16:creationId xmlns:a16="http://schemas.microsoft.com/office/drawing/2014/main" id="{CFE15AE0-62B7-4D03-D9B8-3B48C4AC76E6}"/>
              </a:ext>
            </a:extLst>
          </p:cNvPr>
          <p:cNvSpPr/>
          <p:nvPr/>
        </p:nvSpPr>
        <p:spPr>
          <a:xfrm flipH="1">
            <a:off x="8423204" y="1674713"/>
            <a:ext cx="1083534" cy="3681211"/>
          </a:xfrm>
          <a:prstGeom prst="moon">
            <a:avLst/>
          </a:prstGeom>
          <a:solidFill>
            <a:srgbClr val="D883FF"/>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b="1" dirty="0">
                <a:solidFill>
                  <a:srgbClr val="002060"/>
                </a:solidFill>
              </a:rPr>
              <a:t>ADVOCACY</a:t>
            </a:r>
          </a:p>
        </p:txBody>
      </p:sp>
      <p:sp>
        <p:nvSpPr>
          <p:cNvPr id="17" name="Moon 16">
            <a:extLst>
              <a:ext uri="{FF2B5EF4-FFF2-40B4-BE49-F238E27FC236}">
                <a16:creationId xmlns:a16="http://schemas.microsoft.com/office/drawing/2014/main" id="{C555487C-5DEE-9693-06C5-663B907CB967}"/>
              </a:ext>
            </a:extLst>
          </p:cNvPr>
          <p:cNvSpPr/>
          <p:nvPr/>
        </p:nvSpPr>
        <p:spPr>
          <a:xfrm rot="5400000">
            <a:off x="5418276" y="-1356100"/>
            <a:ext cx="873121" cy="4707024"/>
          </a:xfrm>
          <a:prstGeom prst="moon">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b="1" dirty="0"/>
              <a:t>GOVERNANCE</a:t>
            </a:r>
          </a:p>
        </p:txBody>
      </p:sp>
      <p:sp>
        <p:nvSpPr>
          <p:cNvPr id="18" name="Moon 17">
            <a:extLst>
              <a:ext uri="{FF2B5EF4-FFF2-40B4-BE49-F238E27FC236}">
                <a16:creationId xmlns:a16="http://schemas.microsoft.com/office/drawing/2014/main" id="{1D818247-EBF3-3176-11D8-636380DC02FA}"/>
              </a:ext>
            </a:extLst>
          </p:cNvPr>
          <p:cNvSpPr/>
          <p:nvPr/>
        </p:nvSpPr>
        <p:spPr>
          <a:xfrm rot="16200000">
            <a:off x="5418276" y="3828201"/>
            <a:ext cx="873121" cy="4707024"/>
          </a:xfrm>
          <a:prstGeom prst="moon">
            <a:avLst/>
          </a:prstGeom>
          <a:solidFill>
            <a:srgbClr val="009193"/>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b="1" dirty="0"/>
              <a:t>CAPACITY</a:t>
            </a:r>
          </a:p>
        </p:txBody>
      </p:sp>
      <p:sp>
        <p:nvSpPr>
          <p:cNvPr id="11" name="TextBox 10">
            <a:extLst>
              <a:ext uri="{FF2B5EF4-FFF2-40B4-BE49-F238E27FC236}">
                <a16:creationId xmlns:a16="http://schemas.microsoft.com/office/drawing/2014/main" id="{0F026268-6251-6DE8-6FB3-EE664D4CB57F}"/>
              </a:ext>
            </a:extLst>
          </p:cNvPr>
          <p:cNvSpPr txBox="1"/>
          <p:nvPr/>
        </p:nvSpPr>
        <p:spPr>
          <a:xfrm>
            <a:off x="331284" y="4859520"/>
            <a:ext cx="2353978" cy="1754326"/>
          </a:xfrm>
          <a:prstGeom prst="rect">
            <a:avLst/>
          </a:prstGeom>
          <a:noFill/>
        </p:spPr>
        <p:txBody>
          <a:bodyPr wrap="none" rtlCol="0">
            <a:spAutoFit/>
          </a:bodyPr>
          <a:lstStyle/>
          <a:p>
            <a:r>
              <a:rPr lang="en-US" b="1" dirty="0"/>
              <a:t>KNOWLEDGE:</a:t>
            </a:r>
          </a:p>
          <a:p>
            <a:r>
              <a:rPr lang="en-US" dirty="0"/>
              <a:t>Risk Platform</a:t>
            </a:r>
          </a:p>
          <a:p>
            <a:r>
              <a:rPr lang="en-US" dirty="0"/>
              <a:t>Early Warning</a:t>
            </a:r>
          </a:p>
          <a:p>
            <a:r>
              <a:rPr lang="en-US" dirty="0"/>
              <a:t>Threshold Indicators </a:t>
            </a:r>
          </a:p>
          <a:p>
            <a:r>
              <a:rPr lang="en-US" dirty="0"/>
              <a:t>Knowledge Transfer</a:t>
            </a:r>
          </a:p>
          <a:p>
            <a:r>
              <a:rPr lang="en-US" dirty="0"/>
              <a:t>Research &amp; Innovation </a:t>
            </a:r>
          </a:p>
        </p:txBody>
      </p:sp>
      <p:sp>
        <p:nvSpPr>
          <p:cNvPr id="12" name="TextBox 11">
            <a:extLst>
              <a:ext uri="{FF2B5EF4-FFF2-40B4-BE49-F238E27FC236}">
                <a16:creationId xmlns:a16="http://schemas.microsoft.com/office/drawing/2014/main" id="{974FAE56-AB60-BFFB-53DD-15F0ECF6CD7B}"/>
              </a:ext>
            </a:extLst>
          </p:cNvPr>
          <p:cNvSpPr txBox="1"/>
          <p:nvPr/>
        </p:nvSpPr>
        <p:spPr>
          <a:xfrm>
            <a:off x="9369961" y="652050"/>
            <a:ext cx="2535822" cy="1754326"/>
          </a:xfrm>
          <a:prstGeom prst="rect">
            <a:avLst/>
          </a:prstGeom>
          <a:noFill/>
        </p:spPr>
        <p:txBody>
          <a:bodyPr wrap="none" rtlCol="0">
            <a:spAutoFit/>
          </a:bodyPr>
          <a:lstStyle/>
          <a:p>
            <a:r>
              <a:rPr lang="en-US" b="1" dirty="0"/>
              <a:t>ADVOCACY:</a:t>
            </a:r>
          </a:p>
          <a:p>
            <a:r>
              <a:rPr lang="en-US" dirty="0"/>
              <a:t>Youth Leadership</a:t>
            </a:r>
          </a:p>
          <a:p>
            <a:r>
              <a:rPr lang="en-US" dirty="0"/>
              <a:t>Leaders for Emergencies</a:t>
            </a:r>
          </a:p>
          <a:p>
            <a:r>
              <a:rPr lang="en-US" dirty="0"/>
              <a:t>Civil Society Engagement</a:t>
            </a:r>
          </a:p>
          <a:p>
            <a:r>
              <a:rPr lang="en-US" dirty="0"/>
              <a:t>Resilient Communities</a:t>
            </a:r>
          </a:p>
          <a:p>
            <a:r>
              <a:rPr lang="en-US" dirty="0"/>
              <a:t> </a:t>
            </a:r>
          </a:p>
        </p:txBody>
      </p:sp>
      <p:sp>
        <p:nvSpPr>
          <p:cNvPr id="13" name="TextBox 12">
            <a:extLst>
              <a:ext uri="{FF2B5EF4-FFF2-40B4-BE49-F238E27FC236}">
                <a16:creationId xmlns:a16="http://schemas.microsoft.com/office/drawing/2014/main" id="{E485161B-6D94-3FE7-4831-939650AABC07}"/>
              </a:ext>
            </a:extLst>
          </p:cNvPr>
          <p:cNvSpPr txBox="1"/>
          <p:nvPr/>
        </p:nvSpPr>
        <p:spPr>
          <a:xfrm>
            <a:off x="90597" y="555197"/>
            <a:ext cx="3098733" cy="2308324"/>
          </a:xfrm>
          <a:prstGeom prst="rect">
            <a:avLst/>
          </a:prstGeom>
          <a:noFill/>
        </p:spPr>
        <p:txBody>
          <a:bodyPr wrap="none" rtlCol="0">
            <a:spAutoFit/>
          </a:bodyPr>
          <a:lstStyle/>
          <a:p>
            <a:r>
              <a:rPr lang="en-US" b="1" dirty="0"/>
              <a:t>GOVERNANCE:</a:t>
            </a:r>
          </a:p>
          <a:p>
            <a:r>
              <a:rPr lang="en-US" dirty="0"/>
              <a:t>Human Security Council</a:t>
            </a:r>
          </a:p>
          <a:p>
            <a:r>
              <a:rPr lang="en-US" dirty="0"/>
              <a:t>Global Strategy &amp; Coordination</a:t>
            </a:r>
          </a:p>
          <a:p>
            <a:r>
              <a:rPr lang="en-US" dirty="0"/>
              <a:t>Declaration for the Future</a:t>
            </a:r>
          </a:p>
          <a:p>
            <a:r>
              <a:rPr lang="en-US" dirty="0"/>
              <a:t>Emergency Platform</a:t>
            </a:r>
          </a:p>
          <a:p>
            <a:r>
              <a:rPr lang="en-US" dirty="0"/>
              <a:t>People for the Planet</a:t>
            </a:r>
          </a:p>
          <a:p>
            <a:r>
              <a:rPr lang="en-US" dirty="0"/>
              <a:t>Youth Council</a:t>
            </a:r>
          </a:p>
          <a:p>
            <a:r>
              <a:rPr lang="en-US" dirty="0"/>
              <a:t> </a:t>
            </a:r>
          </a:p>
        </p:txBody>
      </p:sp>
      <p:sp>
        <p:nvSpPr>
          <p:cNvPr id="14" name="TextBox 13">
            <a:extLst>
              <a:ext uri="{FF2B5EF4-FFF2-40B4-BE49-F238E27FC236}">
                <a16:creationId xmlns:a16="http://schemas.microsoft.com/office/drawing/2014/main" id="{1548E426-3EAE-BD7B-8A43-18C24FD937AE}"/>
              </a:ext>
            </a:extLst>
          </p:cNvPr>
          <p:cNvSpPr txBox="1"/>
          <p:nvPr/>
        </p:nvSpPr>
        <p:spPr>
          <a:xfrm>
            <a:off x="9212867" y="5169137"/>
            <a:ext cx="2850011" cy="1477328"/>
          </a:xfrm>
          <a:prstGeom prst="rect">
            <a:avLst/>
          </a:prstGeom>
          <a:noFill/>
        </p:spPr>
        <p:txBody>
          <a:bodyPr wrap="none" rtlCol="0">
            <a:spAutoFit/>
          </a:bodyPr>
          <a:lstStyle/>
          <a:p>
            <a:r>
              <a:rPr lang="en-US" b="1" dirty="0"/>
              <a:t>CAPACITY:</a:t>
            </a:r>
          </a:p>
          <a:p>
            <a:r>
              <a:rPr lang="en-US" dirty="0"/>
              <a:t>Education &amp; Workforce</a:t>
            </a:r>
          </a:p>
          <a:p>
            <a:r>
              <a:rPr lang="en-US" dirty="0"/>
              <a:t>Whole Earth Health Systems</a:t>
            </a:r>
          </a:p>
          <a:p>
            <a:r>
              <a:rPr lang="en-US" dirty="0"/>
              <a:t>Infrastructure &amp; Engineering</a:t>
            </a:r>
          </a:p>
          <a:p>
            <a:r>
              <a:rPr lang="en-US" dirty="0"/>
              <a:t>Digital Transformation</a:t>
            </a:r>
          </a:p>
        </p:txBody>
      </p:sp>
      <p:sp>
        <p:nvSpPr>
          <p:cNvPr id="15" name="Rounded Rectangle 14">
            <a:extLst>
              <a:ext uri="{FF2B5EF4-FFF2-40B4-BE49-F238E27FC236}">
                <a16:creationId xmlns:a16="http://schemas.microsoft.com/office/drawing/2014/main" id="{3AD6E26B-3809-F7EE-6CB8-A72EDE1D1B05}"/>
              </a:ext>
            </a:extLst>
          </p:cNvPr>
          <p:cNvSpPr/>
          <p:nvPr/>
        </p:nvSpPr>
        <p:spPr>
          <a:xfrm>
            <a:off x="212640" y="2682777"/>
            <a:ext cx="1765213" cy="2034806"/>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t>Governance solutions:</a:t>
            </a:r>
          </a:p>
          <a:p>
            <a:pPr marL="285750" indent="-285750">
              <a:buFont typeface="Arial" panose="020B0604020202020204" pitchFamily="34" charset="0"/>
              <a:buChar char="•"/>
            </a:pPr>
            <a:r>
              <a:rPr lang="en-US" dirty="0"/>
              <a:t>Global Goods</a:t>
            </a:r>
          </a:p>
          <a:p>
            <a:pPr marL="285750" indent="-285750">
              <a:buFont typeface="Arial" panose="020B0604020202020204" pitchFamily="34" charset="0"/>
              <a:buChar char="•"/>
            </a:pPr>
            <a:r>
              <a:rPr lang="en-US" dirty="0"/>
              <a:t>Treaties </a:t>
            </a:r>
          </a:p>
          <a:p>
            <a:pPr marL="285750" indent="-285750">
              <a:buFont typeface="Arial" panose="020B0604020202020204" pitchFamily="34" charset="0"/>
              <a:buChar char="•"/>
            </a:pPr>
            <a:r>
              <a:rPr lang="en-US" dirty="0"/>
              <a:t>Risks</a:t>
            </a:r>
          </a:p>
          <a:p>
            <a:pPr marL="285750" indent="-285750">
              <a:buFont typeface="Arial" panose="020B0604020202020204" pitchFamily="34" charset="0"/>
              <a:buChar char="•"/>
            </a:pPr>
            <a:r>
              <a:rPr lang="en-US" dirty="0"/>
              <a:t>Technology </a:t>
            </a:r>
          </a:p>
        </p:txBody>
      </p:sp>
      <p:sp>
        <p:nvSpPr>
          <p:cNvPr id="20" name="Rounded Rectangle 19">
            <a:extLst>
              <a:ext uri="{FF2B5EF4-FFF2-40B4-BE49-F238E27FC236}">
                <a16:creationId xmlns:a16="http://schemas.microsoft.com/office/drawing/2014/main" id="{F45DCF1B-DF07-145C-3664-CCA2BDA8BA2E}"/>
              </a:ext>
            </a:extLst>
          </p:cNvPr>
          <p:cNvSpPr/>
          <p:nvPr/>
        </p:nvSpPr>
        <p:spPr>
          <a:xfrm>
            <a:off x="9787296" y="2406170"/>
            <a:ext cx="1995024" cy="2557716"/>
          </a:xfrm>
          <a:prstGeom prst="roundRect">
            <a:avLst/>
          </a:prstGeom>
          <a:solidFill>
            <a:srgbClr val="D88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t>Invest at scale:</a:t>
            </a:r>
          </a:p>
          <a:p>
            <a:pPr marL="285750" indent="-285750">
              <a:buFont typeface="Arial" panose="020B0604020202020204" pitchFamily="34" charset="0"/>
              <a:buChar char="•"/>
            </a:pPr>
            <a:r>
              <a:rPr lang="en-US" dirty="0"/>
              <a:t> Green Energy </a:t>
            </a:r>
          </a:p>
          <a:p>
            <a:r>
              <a:rPr lang="en-US" dirty="0"/>
              <a:t>Transition</a:t>
            </a:r>
          </a:p>
          <a:p>
            <a:pPr marL="285750" indent="-285750">
              <a:buFont typeface="Arial" panose="020B0604020202020204" pitchFamily="34" charset="0"/>
              <a:buChar char="•"/>
            </a:pPr>
            <a:r>
              <a:rPr lang="en-US" dirty="0"/>
              <a:t>Prevention of  Threats</a:t>
            </a:r>
          </a:p>
          <a:p>
            <a:pPr marL="285750" indent="-285750">
              <a:buFont typeface="Arial" panose="020B0604020202020204" pitchFamily="34" charset="0"/>
              <a:buChar char="•"/>
            </a:pPr>
            <a:r>
              <a:rPr lang="en-US" dirty="0"/>
              <a:t>Sustainable Development</a:t>
            </a:r>
          </a:p>
          <a:p>
            <a:pPr marL="285750" indent="-285750">
              <a:buFont typeface="Arial" panose="020B0604020202020204" pitchFamily="34" charset="0"/>
              <a:buChar char="•"/>
            </a:pPr>
            <a:r>
              <a:rPr lang="en-US" dirty="0"/>
              <a:t>Nature-based</a:t>
            </a:r>
          </a:p>
          <a:p>
            <a:r>
              <a:rPr lang="en-US" dirty="0"/>
              <a:t>      Solutions</a:t>
            </a:r>
          </a:p>
        </p:txBody>
      </p:sp>
    </p:spTree>
    <p:extLst>
      <p:ext uri="{BB962C8B-B14F-4D97-AF65-F5344CB8AC3E}">
        <p14:creationId xmlns:p14="http://schemas.microsoft.com/office/powerpoint/2010/main" val="24878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066CD7-AC43-4388-0692-76F4742D091A}"/>
              </a:ext>
            </a:extLst>
          </p:cNvPr>
          <p:cNvSpPr>
            <a:spLocks noGrp="1"/>
          </p:cNvSpPr>
          <p:nvPr>
            <p:ph type="title"/>
          </p:nvPr>
        </p:nvSpPr>
        <p:spPr>
          <a:xfrm>
            <a:off x="838200" y="254537"/>
            <a:ext cx="10515600" cy="1325563"/>
          </a:xfrm>
        </p:spPr>
        <p:txBody>
          <a:bodyPr>
            <a:normAutofit fontScale="90000"/>
          </a:bodyPr>
          <a:lstStyle/>
          <a:p>
            <a:pPr algn="ctr"/>
            <a:r>
              <a:rPr lang="en-US" b="1" i="1" dirty="0"/>
              <a:t>Advancing Recommendations:</a:t>
            </a:r>
            <a:br>
              <a:rPr lang="en-US" sz="3600" b="1" i="1" dirty="0"/>
            </a:br>
            <a:r>
              <a:rPr lang="en-US" sz="3100" b="1" i="1" dirty="0"/>
              <a:t>A Global Youth Security Council for Existential Threats </a:t>
            </a:r>
            <a:br>
              <a:rPr lang="en-US" sz="3100" b="1" i="1" dirty="0"/>
            </a:br>
            <a:r>
              <a:rPr lang="en-US" sz="3100" b="1" i="1" dirty="0"/>
              <a:t>Launched at the One Young World Summit, Belfast 2023</a:t>
            </a:r>
            <a:br>
              <a:rPr lang="en-US" sz="3100" b="1" i="1" dirty="0"/>
            </a:br>
            <a:endParaRPr lang="en-US" sz="1600" b="1" i="1" dirty="0"/>
          </a:p>
        </p:txBody>
      </p:sp>
      <p:sp>
        <p:nvSpPr>
          <p:cNvPr id="6" name="Content Placeholder 5">
            <a:extLst>
              <a:ext uri="{FF2B5EF4-FFF2-40B4-BE49-F238E27FC236}">
                <a16:creationId xmlns:a16="http://schemas.microsoft.com/office/drawing/2014/main" id="{799D8D6A-A5F0-FA23-E5A5-9ADDF809C475}"/>
              </a:ext>
            </a:extLst>
          </p:cNvPr>
          <p:cNvSpPr>
            <a:spLocks noGrp="1"/>
          </p:cNvSpPr>
          <p:nvPr>
            <p:ph idx="1"/>
          </p:nvPr>
        </p:nvSpPr>
        <p:spPr>
          <a:xfrm>
            <a:off x="2521102" y="1934306"/>
            <a:ext cx="6662057" cy="4351338"/>
          </a:xfrm>
        </p:spPr>
        <p:txBody>
          <a:bodyPr>
            <a:normAutofit/>
          </a:bodyPr>
          <a:lstStyle/>
          <a:p>
            <a:pPr marL="342900" lvl="0" indent="-342900" rtl="0">
              <a:buFont typeface="Arial" panose="020B0604020202020204" pitchFamily="34" charset="0"/>
              <a:buChar char="•"/>
              <a:tabLst>
                <a:tab pos="228600" algn="l"/>
              </a:tabLst>
            </a:pPr>
            <a:r>
              <a:rPr lang="en-GB" sz="2000" b="1" kern="100" dirty="0">
                <a:effectLst/>
                <a:latin typeface="Calibri" panose="020F0502020204030204" pitchFamily="34" charset="0"/>
                <a:ea typeface="DengXian" panose="02010600030101010101" pitchFamily="2" charset="-122"/>
                <a:cs typeface="Times New Roman" panose="02020603050405020304" pitchFamily="18" charset="0"/>
              </a:rPr>
              <a:t>GOVERNANCE: </a:t>
            </a:r>
            <a:r>
              <a:rPr lang="en-GB" sz="2000" kern="100" dirty="0">
                <a:effectLst/>
                <a:latin typeface="Calibri" panose="020F0502020204030204" pitchFamily="34" charset="0"/>
                <a:ea typeface="DengXian" panose="02010600030101010101" pitchFamily="2" charset="-122"/>
                <a:cs typeface="Times New Roman" panose="02020603050405020304" pitchFamily="18" charset="0"/>
              </a:rPr>
              <a:t>A Global Security Council for the Planet, People and Peace </a:t>
            </a:r>
          </a:p>
          <a:p>
            <a:pPr marL="342900" lvl="0" indent="-342900">
              <a:buFont typeface="Arial" panose="020B0604020202020204" pitchFamily="34" charset="0"/>
              <a:buChar char="•"/>
              <a:tabLst>
                <a:tab pos="228600" algn="l"/>
              </a:tabLst>
            </a:pPr>
            <a:r>
              <a:rPr lang="en-GB" sz="2000" b="1" kern="100" dirty="0">
                <a:effectLst/>
                <a:latin typeface="Calibri" panose="020F0502020204030204" pitchFamily="34" charset="0"/>
                <a:ea typeface="DengXian" panose="02010600030101010101" pitchFamily="2" charset="-122"/>
                <a:cs typeface="Times New Roman" panose="02020603050405020304" pitchFamily="18" charset="0"/>
              </a:rPr>
              <a:t>STRATEGY:</a:t>
            </a:r>
            <a:r>
              <a:rPr lang="en-GB" sz="2000" kern="100" dirty="0">
                <a:effectLst/>
                <a:latin typeface="Calibri" panose="020F0502020204030204" pitchFamily="34" charset="0"/>
                <a:ea typeface="DengXian" panose="02010600030101010101" pitchFamily="2" charset="-122"/>
                <a:cs typeface="Times New Roman" panose="02020603050405020304" pitchFamily="18" charset="0"/>
              </a:rPr>
              <a:t> A Plan to Secure the Future of Humanity from Existential Threats</a:t>
            </a:r>
          </a:p>
          <a:p>
            <a:pPr marL="342900" lvl="0" indent="-342900">
              <a:buFont typeface="Arial" panose="020B0604020202020204" pitchFamily="34" charset="0"/>
              <a:buChar char="•"/>
              <a:tabLst>
                <a:tab pos="228600" algn="l"/>
              </a:tabLst>
            </a:pPr>
            <a:r>
              <a:rPr lang="en-GB" sz="2000" b="1" kern="100" dirty="0">
                <a:effectLst/>
                <a:latin typeface="Calibri" panose="020F0502020204030204" pitchFamily="34" charset="0"/>
                <a:ea typeface="DengXian" panose="02010600030101010101" pitchFamily="2" charset="-122"/>
                <a:cs typeface="Times New Roman" panose="02020603050405020304" pitchFamily="18" charset="0"/>
              </a:rPr>
              <a:t>PLATFORM:</a:t>
            </a:r>
            <a:r>
              <a:rPr lang="en-GB" sz="2000" kern="100" dirty="0">
                <a:effectLst/>
                <a:latin typeface="Calibri" panose="020F0502020204030204" pitchFamily="34" charset="0"/>
                <a:ea typeface="DengXian" panose="02010600030101010101" pitchFamily="2" charset="-122"/>
                <a:cs typeface="Times New Roman" panose="02020603050405020304" pitchFamily="18" charset="0"/>
              </a:rPr>
              <a:t> A Global Futures Platform - for </a:t>
            </a:r>
            <a:r>
              <a:rPr lang="en-GB" sz="2000" kern="100" dirty="0">
                <a:latin typeface="Calibri" panose="020F0502020204030204" pitchFamily="34" charset="0"/>
                <a:ea typeface="DengXian" panose="02010600030101010101" pitchFamily="2" charset="-122"/>
                <a:cs typeface="Times New Roman" panose="02020603050405020304" pitchFamily="18" charset="0"/>
              </a:rPr>
              <a:t>the</a:t>
            </a:r>
            <a:r>
              <a:rPr lang="en-GB" sz="2000" kern="100" dirty="0">
                <a:effectLst/>
                <a:latin typeface="Calibri" panose="020F0502020204030204" pitchFamily="34" charset="0"/>
                <a:ea typeface="DengXian" panose="02010600030101010101" pitchFamily="2" charset="-122"/>
                <a:cs typeface="Times New Roman" panose="02020603050405020304" pitchFamily="18" charset="0"/>
              </a:rPr>
              <a:t> Planet, People and Peace</a:t>
            </a:r>
          </a:p>
          <a:p>
            <a:pPr marL="342900" lvl="0" indent="-342900">
              <a:buFont typeface="Arial" panose="020B0604020202020204" pitchFamily="34" charset="0"/>
              <a:buChar char="•"/>
              <a:tabLst>
                <a:tab pos="228600" algn="l"/>
              </a:tabLst>
            </a:pPr>
            <a:r>
              <a:rPr lang="en-GB" sz="2000" b="1" kern="100" dirty="0">
                <a:effectLst/>
                <a:latin typeface="Calibri" panose="020F0502020204030204" pitchFamily="34" charset="0"/>
                <a:ea typeface="DengXian" panose="02010600030101010101" pitchFamily="2" charset="-122"/>
                <a:cs typeface="Times New Roman" panose="02020603050405020304" pitchFamily="18" charset="0"/>
              </a:rPr>
              <a:t>ADVOCACY:</a:t>
            </a:r>
            <a:r>
              <a:rPr lang="en-GB" sz="2000" kern="100" dirty="0">
                <a:effectLst/>
                <a:latin typeface="Calibri" panose="020F0502020204030204" pitchFamily="34" charset="0"/>
                <a:ea typeface="DengXian" panose="02010600030101010101" pitchFamily="2" charset="-122"/>
                <a:cs typeface="Times New Roman" panose="02020603050405020304" pitchFamily="18" charset="0"/>
              </a:rPr>
              <a:t> </a:t>
            </a:r>
            <a:r>
              <a:rPr lang="en-GB" sz="2000" kern="100" dirty="0">
                <a:latin typeface="Calibri" panose="020F0502020204030204" pitchFamily="34" charset="0"/>
                <a:ea typeface="DengXian" panose="02010600030101010101" pitchFamily="2" charset="-122"/>
                <a:cs typeface="Times New Roman" panose="02020603050405020304" pitchFamily="18" charset="0"/>
              </a:rPr>
              <a:t>A Media Campaign </a:t>
            </a:r>
            <a:r>
              <a:rPr lang="en-GB" sz="2000" kern="100" dirty="0">
                <a:effectLst/>
                <a:latin typeface="Calibri" panose="020F0502020204030204" pitchFamily="34" charset="0"/>
                <a:ea typeface="DengXian" panose="02010600030101010101" pitchFamily="2" charset="-122"/>
                <a:cs typeface="Times New Roman" panose="02020603050405020304" pitchFamily="18" charset="0"/>
              </a:rPr>
              <a:t>for Strategy X – EXIST </a:t>
            </a:r>
            <a:r>
              <a:rPr lang="en-GB" sz="2000" kern="100" dirty="0">
                <a:latin typeface="Calibri" panose="020F0502020204030204" pitchFamily="34" charset="0"/>
                <a:ea typeface="DengXian" panose="02010600030101010101" pitchFamily="2" charset="-122"/>
                <a:cs typeface="Times New Roman" panose="02020603050405020304" pitchFamily="18" charset="0"/>
              </a:rPr>
              <a:t>and to engage communities in the </a:t>
            </a:r>
            <a:r>
              <a:rPr lang="en-GB" sz="2000" kern="100" dirty="0">
                <a:effectLst/>
                <a:latin typeface="Calibri" panose="020F0502020204030204" pitchFamily="34" charset="0"/>
                <a:ea typeface="DengXian" panose="02010600030101010101" pitchFamily="2" charset="-122"/>
                <a:cs typeface="Times New Roman" panose="02020603050405020304" pitchFamily="18" charset="0"/>
              </a:rPr>
              <a:t>Well-Being of Future Generations </a:t>
            </a:r>
          </a:p>
          <a:p>
            <a:pPr marL="342900" lvl="0" indent="-342900">
              <a:buFont typeface="Arial" panose="020B0604020202020204" pitchFamily="34" charset="0"/>
              <a:buChar char="•"/>
              <a:tabLst>
                <a:tab pos="228600" algn="l"/>
              </a:tabLst>
            </a:pPr>
            <a:r>
              <a:rPr lang="en-GB" sz="2000" b="1" kern="100" dirty="0">
                <a:effectLst/>
                <a:latin typeface="Calibri" panose="020F0502020204030204" pitchFamily="34" charset="0"/>
                <a:ea typeface="DengXian" panose="02010600030101010101" pitchFamily="2" charset="-122"/>
                <a:cs typeface="Times New Roman" panose="02020603050405020304" pitchFamily="18" charset="0"/>
              </a:rPr>
              <a:t>PARTNERS:</a:t>
            </a:r>
            <a:r>
              <a:rPr lang="en-GB" sz="2000" kern="100" dirty="0">
                <a:effectLst/>
                <a:latin typeface="Calibri" panose="020F0502020204030204" pitchFamily="34" charset="0"/>
                <a:ea typeface="DengXian" panose="02010600030101010101" pitchFamily="2" charset="-122"/>
                <a:cs typeface="Times New Roman" panose="02020603050405020304" pitchFamily="18" charset="0"/>
              </a:rPr>
              <a:t> Establish an Alliance of Partners for the Planet, People and Peace</a:t>
            </a:r>
          </a:p>
          <a:p>
            <a:pPr marL="342900" indent="-342900">
              <a:tabLst>
                <a:tab pos="228600" algn="l"/>
              </a:tabLst>
            </a:pPr>
            <a:r>
              <a:rPr lang="en-GB" sz="2000" b="1" kern="100" dirty="0">
                <a:effectLst/>
                <a:latin typeface="Calibri" panose="020F0502020204030204" pitchFamily="34" charset="0"/>
                <a:ea typeface="DengXian" panose="02010600030101010101" pitchFamily="2" charset="-122"/>
                <a:cs typeface="Times New Roman" panose="02020603050405020304" pitchFamily="18" charset="0"/>
              </a:rPr>
              <a:t>LEADERS:</a:t>
            </a:r>
            <a:r>
              <a:rPr lang="en-GB" sz="2000" kern="100" dirty="0">
                <a:effectLst/>
                <a:latin typeface="Calibri" panose="020F0502020204030204" pitchFamily="34" charset="0"/>
                <a:ea typeface="DengXian" panose="02010600030101010101" pitchFamily="2" charset="-122"/>
                <a:cs typeface="Times New Roman" panose="02020603050405020304" pitchFamily="18" charset="0"/>
              </a:rPr>
              <a:t> Create Courageous and Inclusive Leadership for Emergencies and Global Security </a:t>
            </a:r>
          </a:p>
          <a:p>
            <a:pPr marL="0" lvl="0" indent="0">
              <a:buNone/>
              <a:tabLst>
                <a:tab pos="228600" algn="l"/>
              </a:tabLst>
            </a:pPr>
            <a:endParaRPr lang="en-GB" sz="2000" kern="100" dirty="0">
              <a:effectLst/>
              <a:latin typeface="Calibri" panose="020F0502020204030204" pitchFamily="34" charset="0"/>
              <a:ea typeface="DengXian" panose="02010600030101010101" pitchFamily="2" charset="-122"/>
              <a:cs typeface="Times New Roman" panose="02020603050405020304" pitchFamily="18" charset="0"/>
            </a:endParaRPr>
          </a:p>
          <a:p>
            <a:pPr marL="0" indent="0">
              <a:buNone/>
            </a:pPr>
            <a:endParaRPr lang="en-US" sz="2800" b="1" i="1" dirty="0"/>
          </a:p>
          <a:p>
            <a:endParaRPr lang="en-US" dirty="0"/>
          </a:p>
        </p:txBody>
      </p:sp>
      <p:sp>
        <p:nvSpPr>
          <p:cNvPr id="3" name="Rounded Rectangle 2">
            <a:extLst>
              <a:ext uri="{FF2B5EF4-FFF2-40B4-BE49-F238E27FC236}">
                <a16:creationId xmlns:a16="http://schemas.microsoft.com/office/drawing/2014/main" id="{9E502249-0F1B-221A-B621-6129499A0FE8}"/>
              </a:ext>
            </a:extLst>
          </p:cNvPr>
          <p:cNvSpPr/>
          <p:nvPr/>
        </p:nvSpPr>
        <p:spPr>
          <a:xfrm>
            <a:off x="9305446" y="1934306"/>
            <a:ext cx="1973580" cy="4252737"/>
          </a:xfrm>
          <a:prstGeom prst="roundRect">
            <a:avLst/>
          </a:prstGeom>
          <a:solidFill>
            <a:srgbClr val="0432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i="1" dirty="0"/>
              <a:t>A Global Security Council for Existential </a:t>
            </a:r>
          </a:p>
          <a:p>
            <a:pPr algn="ctr"/>
            <a:r>
              <a:rPr lang="en-GB" sz="2400" b="1" i="1" dirty="0"/>
              <a:t>Threats  </a:t>
            </a:r>
          </a:p>
        </p:txBody>
      </p:sp>
      <p:sp>
        <p:nvSpPr>
          <p:cNvPr id="4" name="Up Arrow 3">
            <a:extLst>
              <a:ext uri="{FF2B5EF4-FFF2-40B4-BE49-F238E27FC236}">
                <a16:creationId xmlns:a16="http://schemas.microsoft.com/office/drawing/2014/main" id="{E1B2DB43-8AA0-5054-738C-A7B3A4463171}"/>
              </a:ext>
            </a:extLst>
          </p:cNvPr>
          <p:cNvSpPr/>
          <p:nvPr/>
        </p:nvSpPr>
        <p:spPr>
          <a:xfrm>
            <a:off x="10083279" y="2092912"/>
            <a:ext cx="484632" cy="800278"/>
          </a:xfrm>
          <a:prstGeom prst="upArrow">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Up Arrow 6">
            <a:extLst>
              <a:ext uri="{FF2B5EF4-FFF2-40B4-BE49-F238E27FC236}">
                <a16:creationId xmlns:a16="http://schemas.microsoft.com/office/drawing/2014/main" id="{F1FF73F4-D136-3098-508E-EB662D1AB66F}"/>
              </a:ext>
            </a:extLst>
          </p:cNvPr>
          <p:cNvSpPr/>
          <p:nvPr/>
        </p:nvSpPr>
        <p:spPr>
          <a:xfrm rot="10800000">
            <a:off x="10083279" y="5115230"/>
            <a:ext cx="484632" cy="800278"/>
          </a:xfrm>
          <a:prstGeom prst="upArrow">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1BAB49F5-DBEC-B45C-A987-CF60D1662CC2}"/>
              </a:ext>
            </a:extLst>
          </p:cNvPr>
          <p:cNvSpPr txBox="1"/>
          <p:nvPr/>
        </p:nvSpPr>
        <p:spPr>
          <a:xfrm>
            <a:off x="1388562" y="6444250"/>
            <a:ext cx="9890464" cy="553998"/>
          </a:xfrm>
          <a:prstGeom prst="rect">
            <a:avLst/>
          </a:prstGeom>
          <a:noFill/>
        </p:spPr>
        <p:txBody>
          <a:bodyPr wrap="none" rtlCol="0">
            <a:spAutoFit/>
          </a:bodyPr>
          <a:lstStyle/>
          <a:p>
            <a:r>
              <a:rPr lang="en-US" sz="1200" b="1" i="1" dirty="0"/>
              <a:t>https://</a:t>
            </a:r>
            <a:r>
              <a:rPr lang="en-US" sz="1200" b="1" i="1" dirty="0" err="1"/>
              <a:t>www.interactioncouncil.org</a:t>
            </a:r>
            <a:r>
              <a:rPr lang="en-US" sz="1200" b="1" i="1" dirty="0"/>
              <a:t>/</a:t>
            </a:r>
            <a:r>
              <a:rPr lang="en-US" sz="1200" b="1" i="1" dirty="0" err="1"/>
              <a:t>index.php</a:t>
            </a:r>
            <a:r>
              <a:rPr lang="en-US" sz="1200" b="1" i="1" dirty="0"/>
              <a:t>/our-work/meetings/high-level-expert-group-meetings/towards-global-youth-council-prevent-existential</a:t>
            </a:r>
            <a:endParaRPr lang="en-GB" sz="1200" dirty="0"/>
          </a:p>
          <a:p>
            <a:endParaRPr lang="en-US" dirty="0"/>
          </a:p>
        </p:txBody>
      </p:sp>
      <p:sp>
        <p:nvSpPr>
          <p:cNvPr id="8" name="Rounded Rectangle 7">
            <a:extLst>
              <a:ext uri="{FF2B5EF4-FFF2-40B4-BE49-F238E27FC236}">
                <a16:creationId xmlns:a16="http://schemas.microsoft.com/office/drawing/2014/main" id="{2226F2FD-AC3B-2CBE-9214-1B46AAA2737E}"/>
              </a:ext>
            </a:extLst>
          </p:cNvPr>
          <p:cNvSpPr/>
          <p:nvPr/>
        </p:nvSpPr>
        <p:spPr>
          <a:xfrm>
            <a:off x="195092" y="1934306"/>
            <a:ext cx="2203724" cy="4252738"/>
          </a:xfrm>
          <a:prstGeom prst="round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i="1" dirty="0"/>
              <a:t>YOUTH: </a:t>
            </a:r>
          </a:p>
          <a:p>
            <a:pPr algn="ctr"/>
            <a:r>
              <a:rPr lang="en-GB" sz="2400" b="1" i="1" dirty="0"/>
              <a:t>A Global Youth Security Council for Existential </a:t>
            </a:r>
          </a:p>
          <a:p>
            <a:pPr algn="ctr"/>
            <a:r>
              <a:rPr lang="en-GB" sz="2400" b="1" i="1" dirty="0"/>
              <a:t>Threats  </a:t>
            </a:r>
          </a:p>
        </p:txBody>
      </p:sp>
      <p:sp>
        <p:nvSpPr>
          <p:cNvPr id="10" name="Up Arrow 9">
            <a:extLst>
              <a:ext uri="{FF2B5EF4-FFF2-40B4-BE49-F238E27FC236}">
                <a16:creationId xmlns:a16="http://schemas.microsoft.com/office/drawing/2014/main" id="{FD162B6A-2E0D-83D3-1B09-5E4B3D0D4B12}"/>
              </a:ext>
            </a:extLst>
          </p:cNvPr>
          <p:cNvSpPr/>
          <p:nvPr/>
        </p:nvSpPr>
        <p:spPr>
          <a:xfrm>
            <a:off x="1064395" y="2092912"/>
            <a:ext cx="484632" cy="800278"/>
          </a:xfrm>
          <a:prstGeom prst="upArrow">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Up Arrow 10">
            <a:extLst>
              <a:ext uri="{FF2B5EF4-FFF2-40B4-BE49-F238E27FC236}">
                <a16:creationId xmlns:a16="http://schemas.microsoft.com/office/drawing/2014/main" id="{AE8E87E9-09E1-41B8-BCAB-CB70FB190D88}"/>
              </a:ext>
            </a:extLst>
          </p:cNvPr>
          <p:cNvSpPr/>
          <p:nvPr/>
        </p:nvSpPr>
        <p:spPr>
          <a:xfrm rot="10800000">
            <a:off x="1054638" y="5237711"/>
            <a:ext cx="484632" cy="800278"/>
          </a:xfrm>
          <a:prstGeom prst="upArrow">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IAC_2011Logo_Stack.jpg">
            <a:extLst>
              <a:ext uri="{FF2B5EF4-FFF2-40B4-BE49-F238E27FC236}">
                <a16:creationId xmlns:a16="http://schemas.microsoft.com/office/drawing/2014/main" id="{7A3371AA-CAAF-FC15-C0AC-AE97EFC16EB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90507" y="52498"/>
            <a:ext cx="1178282" cy="1328195"/>
          </a:xfrm>
          <a:prstGeom prst="rect">
            <a:avLst/>
          </a:prstGeom>
        </p:spPr>
      </p:pic>
      <p:sp>
        <p:nvSpPr>
          <p:cNvPr id="13" name="Rectangle 2">
            <a:extLst>
              <a:ext uri="{FF2B5EF4-FFF2-40B4-BE49-F238E27FC236}">
                <a16:creationId xmlns:a16="http://schemas.microsoft.com/office/drawing/2014/main" id="{8FFFBB5F-BAE5-B265-3DFE-DB6D7B62F54D}"/>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a:extLst>
              <a:ext uri="{FF2B5EF4-FFF2-40B4-BE49-F238E27FC236}">
                <a16:creationId xmlns:a16="http://schemas.microsoft.com/office/drawing/2014/main" id="{436A4B7E-58F6-B3F3-DEE9-20DC4C3B22D6}"/>
              </a:ext>
            </a:extLst>
          </p:cNvPr>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1" y="-1"/>
            <a:ext cx="1757525" cy="1031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6812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ght Arrow 1">
            <a:extLst>
              <a:ext uri="{FF2B5EF4-FFF2-40B4-BE49-F238E27FC236}">
                <a16:creationId xmlns:a16="http://schemas.microsoft.com/office/drawing/2014/main" id="{F3CA1E0F-B00D-7170-D515-1B321E788578}"/>
              </a:ext>
            </a:extLst>
          </p:cNvPr>
          <p:cNvSpPr/>
          <p:nvPr/>
        </p:nvSpPr>
        <p:spPr>
          <a:xfrm>
            <a:off x="1381497" y="1330037"/>
            <a:ext cx="9429006" cy="734014"/>
          </a:xfrm>
          <a:prstGeom prst="rightArrow">
            <a:avLst>
              <a:gd name="adj1" fmla="val 69414"/>
              <a:gd name="adj2" fmla="val 50000"/>
            </a:avLst>
          </a:prstGeom>
          <a:solidFill>
            <a:srgbClr val="8000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i="1" dirty="0"/>
              <a:t>Strategy  X – EXIST: A Living Plan and Process</a:t>
            </a:r>
          </a:p>
        </p:txBody>
      </p:sp>
      <p:sp>
        <p:nvSpPr>
          <p:cNvPr id="3" name="Right Arrow 2">
            <a:extLst>
              <a:ext uri="{FF2B5EF4-FFF2-40B4-BE49-F238E27FC236}">
                <a16:creationId xmlns:a16="http://schemas.microsoft.com/office/drawing/2014/main" id="{CC44D135-B1B8-5D3A-CE80-E902E4E0C505}"/>
              </a:ext>
            </a:extLst>
          </p:cNvPr>
          <p:cNvSpPr/>
          <p:nvPr/>
        </p:nvSpPr>
        <p:spPr>
          <a:xfrm>
            <a:off x="1381496" y="596023"/>
            <a:ext cx="9429005" cy="734014"/>
          </a:xfrm>
          <a:prstGeom prst="rightArrow">
            <a:avLst>
              <a:gd name="adj1" fmla="val 69414"/>
              <a:gd name="adj2" fmla="val 50000"/>
            </a:avLst>
          </a:prstGeom>
          <a:solidFill>
            <a:srgbClr val="521B9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t>Global Youth Security Council - Exist </a:t>
            </a:r>
          </a:p>
        </p:txBody>
      </p:sp>
      <p:sp>
        <p:nvSpPr>
          <p:cNvPr id="4" name="Right Arrow 3">
            <a:extLst>
              <a:ext uri="{FF2B5EF4-FFF2-40B4-BE49-F238E27FC236}">
                <a16:creationId xmlns:a16="http://schemas.microsoft.com/office/drawing/2014/main" id="{AECFDA15-414D-2A92-9C11-A3924342734A}"/>
              </a:ext>
            </a:extLst>
          </p:cNvPr>
          <p:cNvSpPr/>
          <p:nvPr/>
        </p:nvSpPr>
        <p:spPr>
          <a:xfrm>
            <a:off x="1380204" y="5894970"/>
            <a:ext cx="9429006" cy="734014"/>
          </a:xfrm>
          <a:prstGeom prst="rightArrow">
            <a:avLst>
              <a:gd name="adj1" fmla="val 69414"/>
              <a:gd name="adj2" fmla="val 50000"/>
            </a:avLst>
          </a:prstGeom>
          <a:solidFill>
            <a:srgbClr val="00919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t>A Global Futures Platform – for Planet, People and Peace</a:t>
            </a:r>
          </a:p>
        </p:txBody>
      </p:sp>
      <p:sp>
        <p:nvSpPr>
          <p:cNvPr id="5" name="TextBox 4">
            <a:extLst>
              <a:ext uri="{FF2B5EF4-FFF2-40B4-BE49-F238E27FC236}">
                <a16:creationId xmlns:a16="http://schemas.microsoft.com/office/drawing/2014/main" id="{047E63C9-F666-8BCF-466C-2CB2A22D035D}"/>
              </a:ext>
            </a:extLst>
          </p:cNvPr>
          <p:cNvSpPr txBox="1"/>
          <p:nvPr/>
        </p:nvSpPr>
        <p:spPr>
          <a:xfrm>
            <a:off x="2065954" y="11248"/>
            <a:ext cx="8060092" cy="584775"/>
          </a:xfrm>
          <a:prstGeom prst="rect">
            <a:avLst/>
          </a:prstGeom>
          <a:noFill/>
        </p:spPr>
        <p:txBody>
          <a:bodyPr wrap="none" rtlCol="0">
            <a:spAutoFit/>
          </a:bodyPr>
          <a:lstStyle/>
          <a:p>
            <a:r>
              <a:rPr lang="en-US" sz="3200" dirty="0"/>
              <a:t>A Global Security Council for Existential Threats</a:t>
            </a:r>
          </a:p>
        </p:txBody>
      </p:sp>
      <p:sp>
        <p:nvSpPr>
          <p:cNvPr id="6" name="TextBox 5">
            <a:extLst>
              <a:ext uri="{FF2B5EF4-FFF2-40B4-BE49-F238E27FC236}">
                <a16:creationId xmlns:a16="http://schemas.microsoft.com/office/drawing/2014/main" id="{B44B85E9-262C-7D0E-7076-05D627CB6264}"/>
              </a:ext>
            </a:extLst>
          </p:cNvPr>
          <p:cNvSpPr txBox="1"/>
          <p:nvPr/>
        </p:nvSpPr>
        <p:spPr>
          <a:xfrm>
            <a:off x="305038" y="778364"/>
            <a:ext cx="1075166" cy="369332"/>
          </a:xfrm>
          <a:prstGeom prst="rect">
            <a:avLst/>
          </a:prstGeom>
          <a:noFill/>
        </p:spPr>
        <p:txBody>
          <a:bodyPr wrap="none" rtlCol="0">
            <a:spAutoFit/>
          </a:bodyPr>
          <a:lstStyle/>
          <a:p>
            <a:r>
              <a:rPr lang="en-US" dirty="0"/>
              <a:t>Co-Chairs</a:t>
            </a:r>
          </a:p>
        </p:txBody>
      </p:sp>
      <p:sp>
        <p:nvSpPr>
          <p:cNvPr id="7" name="Oval 6">
            <a:extLst>
              <a:ext uri="{FF2B5EF4-FFF2-40B4-BE49-F238E27FC236}">
                <a16:creationId xmlns:a16="http://schemas.microsoft.com/office/drawing/2014/main" id="{CBE5F3C1-0014-104E-831C-C2048170A264}"/>
              </a:ext>
            </a:extLst>
          </p:cNvPr>
          <p:cNvSpPr/>
          <p:nvPr/>
        </p:nvSpPr>
        <p:spPr>
          <a:xfrm>
            <a:off x="3522554" y="2220719"/>
            <a:ext cx="3792645" cy="3517583"/>
          </a:xfrm>
          <a:prstGeom prst="ellipse">
            <a:avLst/>
          </a:prstGeom>
          <a:solidFill>
            <a:srgbClr val="0070C0"/>
          </a:solidFill>
          <a:ln w="133350">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50000" r="50000" b="50000"/>
              </a:path>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riangle 7">
            <a:extLst>
              <a:ext uri="{FF2B5EF4-FFF2-40B4-BE49-F238E27FC236}">
                <a16:creationId xmlns:a16="http://schemas.microsoft.com/office/drawing/2014/main" id="{A307D90E-126C-15F6-B2AE-3AEA87D14402}"/>
              </a:ext>
            </a:extLst>
          </p:cNvPr>
          <p:cNvSpPr/>
          <p:nvPr/>
        </p:nvSpPr>
        <p:spPr>
          <a:xfrm>
            <a:off x="4037611" y="2713178"/>
            <a:ext cx="2736879" cy="1975021"/>
          </a:xfrm>
          <a:prstGeom prst="triangle">
            <a:avLst/>
          </a:prstGeom>
          <a:solidFill>
            <a:srgbClr val="FF9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a:t>Future</a:t>
            </a:r>
          </a:p>
          <a:p>
            <a:pPr algn="ctr"/>
            <a:r>
              <a:rPr lang="en-US" sz="2000" b="1" i="1" dirty="0"/>
              <a:t>Well-Being </a:t>
            </a:r>
          </a:p>
          <a:p>
            <a:pPr algn="ctr"/>
            <a:endParaRPr lang="en-US" dirty="0"/>
          </a:p>
          <a:p>
            <a:pPr algn="ctr"/>
            <a:endParaRPr lang="en-US" dirty="0"/>
          </a:p>
        </p:txBody>
      </p:sp>
      <p:sp>
        <p:nvSpPr>
          <p:cNvPr id="9" name="TextBox 8">
            <a:extLst>
              <a:ext uri="{FF2B5EF4-FFF2-40B4-BE49-F238E27FC236}">
                <a16:creationId xmlns:a16="http://schemas.microsoft.com/office/drawing/2014/main" id="{266094A8-E6DA-6DBB-6AA2-DF341EF1B842}"/>
              </a:ext>
            </a:extLst>
          </p:cNvPr>
          <p:cNvSpPr txBox="1"/>
          <p:nvPr/>
        </p:nvSpPr>
        <p:spPr>
          <a:xfrm>
            <a:off x="4973944" y="2356455"/>
            <a:ext cx="864211" cy="400110"/>
          </a:xfrm>
          <a:prstGeom prst="rect">
            <a:avLst/>
          </a:prstGeom>
          <a:noFill/>
        </p:spPr>
        <p:txBody>
          <a:bodyPr wrap="none" rtlCol="0">
            <a:spAutoFit/>
          </a:bodyPr>
          <a:lstStyle/>
          <a:p>
            <a:r>
              <a:rPr lang="en-US" sz="2000" b="1" i="1" dirty="0">
                <a:solidFill>
                  <a:schemeClr val="bg1"/>
                </a:solidFill>
              </a:rPr>
              <a:t>Planet</a:t>
            </a:r>
          </a:p>
        </p:txBody>
      </p:sp>
      <p:sp>
        <p:nvSpPr>
          <p:cNvPr id="10" name="TextBox 9">
            <a:extLst>
              <a:ext uri="{FF2B5EF4-FFF2-40B4-BE49-F238E27FC236}">
                <a16:creationId xmlns:a16="http://schemas.microsoft.com/office/drawing/2014/main" id="{5D78A56C-D121-3B23-AF2C-F6810F020301}"/>
              </a:ext>
            </a:extLst>
          </p:cNvPr>
          <p:cNvSpPr txBox="1"/>
          <p:nvPr/>
        </p:nvSpPr>
        <p:spPr>
          <a:xfrm>
            <a:off x="5999705" y="4644812"/>
            <a:ext cx="808683" cy="400110"/>
          </a:xfrm>
          <a:prstGeom prst="rect">
            <a:avLst/>
          </a:prstGeom>
          <a:noFill/>
        </p:spPr>
        <p:txBody>
          <a:bodyPr wrap="none" rtlCol="0">
            <a:spAutoFit/>
          </a:bodyPr>
          <a:lstStyle/>
          <a:p>
            <a:r>
              <a:rPr lang="en-US" sz="2000" b="1" i="1" dirty="0">
                <a:solidFill>
                  <a:schemeClr val="bg1"/>
                </a:solidFill>
              </a:rPr>
              <a:t>Peace</a:t>
            </a:r>
          </a:p>
        </p:txBody>
      </p:sp>
      <p:sp>
        <p:nvSpPr>
          <p:cNvPr id="11" name="TextBox 10">
            <a:extLst>
              <a:ext uri="{FF2B5EF4-FFF2-40B4-BE49-F238E27FC236}">
                <a16:creationId xmlns:a16="http://schemas.microsoft.com/office/drawing/2014/main" id="{8CC0FC86-CC2C-7BCD-6F5D-DD2C8C348AB1}"/>
              </a:ext>
            </a:extLst>
          </p:cNvPr>
          <p:cNvSpPr txBox="1"/>
          <p:nvPr/>
        </p:nvSpPr>
        <p:spPr>
          <a:xfrm>
            <a:off x="4029148" y="4660619"/>
            <a:ext cx="901914" cy="400110"/>
          </a:xfrm>
          <a:prstGeom prst="rect">
            <a:avLst/>
          </a:prstGeom>
          <a:noFill/>
        </p:spPr>
        <p:txBody>
          <a:bodyPr wrap="none" rtlCol="0">
            <a:spAutoFit/>
          </a:bodyPr>
          <a:lstStyle/>
          <a:p>
            <a:r>
              <a:rPr lang="en-US" sz="2000" b="1" i="1" dirty="0">
                <a:solidFill>
                  <a:schemeClr val="bg1"/>
                </a:solidFill>
              </a:rPr>
              <a:t>People</a:t>
            </a:r>
          </a:p>
        </p:txBody>
      </p:sp>
      <p:sp>
        <p:nvSpPr>
          <p:cNvPr id="12" name="Right Arrow Callout 11">
            <a:extLst>
              <a:ext uri="{FF2B5EF4-FFF2-40B4-BE49-F238E27FC236}">
                <a16:creationId xmlns:a16="http://schemas.microsoft.com/office/drawing/2014/main" id="{CBB0DE2F-D38F-7533-9683-70C2B585586B}"/>
              </a:ext>
            </a:extLst>
          </p:cNvPr>
          <p:cNvSpPr/>
          <p:nvPr/>
        </p:nvSpPr>
        <p:spPr>
          <a:xfrm>
            <a:off x="1380204" y="2064051"/>
            <a:ext cx="914400" cy="3830919"/>
          </a:xfrm>
          <a:prstGeom prst="rightArrowCallout">
            <a:avLst/>
          </a:prstGeom>
          <a:solidFill>
            <a:srgbClr val="0096FF"/>
          </a:solidFill>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lang="en-US" dirty="0"/>
              <a:t>KNOWLEDGE</a:t>
            </a:r>
          </a:p>
        </p:txBody>
      </p:sp>
      <p:sp>
        <p:nvSpPr>
          <p:cNvPr id="14" name="Right Arrow Callout 13">
            <a:extLst>
              <a:ext uri="{FF2B5EF4-FFF2-40B4-BE49-F238E27FC236}">
                <a16:creationId xmlns:a16="http://schemas.microsoft.com/office/drawing/2014/main" id="{A37DA1AE-11E2-B302-4A28-CBB1FD0F3943}"/>
              </a:ext>
            </a:extLst>
          </p:cNvPr>
          <p:cNvSpPr/>
          <p:nvPr/>
        </p:nvSpPr>
        <p:spPr>
          <a:xfrm>
            <a:off x="8736584" y="2064050"/>
            <a:ext cx="914400" cy="3830919"/>
          </a:xfrm>
          <a:prstGeom prst="rightArrowCallout">
            <a:avLst/>
          </a:prstGeom>
          <a:solidFill>
            <a:srgbClr val="FF40FF"/>
          </a:solidFill>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lang="en-US" dirty="0"/>
              <a:t>ADVOCACY</a:t>
            </a:r>
          </a:p>
        </p:txBody>
      </p:sp>
      <p:sp>
        <p:nvSpPr>
          <p:cNvPr id="16" name="TextBox 15">
            <a:extLst>
              <a:ext uri="{FF2B5EF4-FFF2-40B4-BE49-F238E27FC236}">
                <a16:creationId xmlns:a16="http://schemas.microsoft.com/office/drawing/2014/main" id="{5EFF23BF-DA18-D06D-8DF1-18F8D2EADF88}"/>
              </a:ext>
            </a:extLst>
          </p:cNvPr>
          <p:cNvSpPr txBox="1"/>
          <p:nvPr/>
        </p:nvSpPr>
        <p:spPr>
          <a:xfrm>
            <a:off x="2256119" y="5204797"/>
            <a:ext cx="1132041" cy="646331"/>
          </a:xfrm>
          <a:prstGeom prst="rect">
            <a:avLst/>
          </a:prstGeom>
          <a:noFill/>
        </p:spPr>
        <p:txBody>
          <a:bodyPr wrap="none" rtlCol="0">
            <a:spAutoFit/>
          </a:bodyPr>
          <a:lstStyle/>
          <a:p>
            <a:pPr algn="ctr"/>
            <a:r>
              <a:rPr lang="en-US" dirty="0"/>
              <a:t>Partners</a:t>
            </a:r>
          </a:p>
          <a:p>
            <a:pPr algn="ctr"/>
            <a:r>
              <a:rPr lang="en-US" dirty="0"/>
              <a:t>&amp; Alliance</a:t>
            </a:r>
          </a:p>
        </p:txBody>
      </p:sp>
      <p:sp>
        <p:nvSpPr>
          <p:cNvPr id="17" name="TextBox 16">
            <a:extLst>
              <a:ext uri="{FF2B5EF4-FFF2-40B4-BE49-F238E27FC236}">
                <a16:creationId xmlns:a16="http://schemas.microsoft.com/office/drawing/2014/main" id="{4231C942-2E7B-4961-E940-60D6BA48D820}"/>
              </a:ext>
            </a:extLst>
          </p:cNvPr>
          <p:cNvSpPr txBox="1"/>
          <p:nvPr/>
        </p:nvSpPr>
        <p:spPr>
          <a:xfrm>
            <a:off x="2184548" y="2398361"/>
            <a:ext cx="1198213" cy="369332"/>
          </a:xfrm>
          <a:prstGeom prst="rect">
            <a:avLst/>
          </a:prstGeom>
          <a:noFill/>
        </p:spPr>
        <p:txBody>
          <a:bodyPr wrap="none" rtlCol="0">
            <a:spAutoFit/>
          </a:bodyPr>
          <a:lstStyle/>
          <a:p>
            <a:r>
              <a:rPr lang="en-US" dirty="0"/>
              <a:t>Secretariat</a:t>
            </a:r>
          </a:p>
        </p:txBody>
      </p:sp>
      <p:sp>
        <p:nvSpPr>
          <p:cNvPr id="18" name="TextBox 17">
            <a:extLst>
              <a:ext uri="{FF2B5EF4-FFF2-40B4-BE49-F238E27FC236}">
                <a16:creationId xmlns:a16="http://schemas.microsoft.com/office/drawing/2014/main" id="{380C8CDA-D961-16DF-5AEB-D2BE1504CBF4}"/>
              </a:ext>
            </a:extLst>
          </p:cNvPr>
          <p:cNvSpPr txBox="1"/>
          <p:nvPr/>
        </p:nvSpPr>
        <p:spPr>
          <a:xfrm>
            <a:off x="7166843" y="2398361"/>
            <a:ext cx="1320233" cy="369332"/>
          </a:xfrm>
          <a:prstGeom prst="rect">
            <a:avLst/>
          </a:prstGeom>
          <a:noFill/>
        </p:spPr>
        <p:txBody>
          <a:bodyPr wrap="none" rtlCol="0">
            <a:spAutoFit/>
          </a:bodyPr>
          <a:lstStyle/>
          <a:p>
            <a:r>
              <a:rPr lang="en-US" dirty="0"/>
              <a:t>Committees</a:t>
            </a:r>
          </a:p>
        </p:txBody>
      </p:sp>
      <p:sp>
        <p:nvSpPr>
          <p:cNvPr id="19" name="TextBox 18">
            <a:extLst>
              <a:ext uri="{FF2B5EF4-FFF2-40B4-BE49-F238E27FC236}">
                <a16:creationId xmlns:a16="http://schemas.microsoft.com/office/drawing/2014/main" id="{A5A94D1E-1681-4391-4018-9664DB146B04}"/>
              </a:ext>
            </a:extLst>
          </p:cNvPr>
          <p:cNvSpPr txBox="1"/>
          <p:nvPr/>
        </p:nvSpPr>
        <p:spPr>
          <a:xfrm>
            <a:off x="7367855" y="5204797"/>
            <a:ext cx="1022972" cy="646331"/>
          </a:xfrm>
          <a:prstGeom prst="rect">
            <a:avLst/>
          </a:prstGeom>
          <a:noFill/>
        </p:spPr>
        <p:txBody>
          <a:bodyPr wrap="none" rtlCol="0">
            <a:spAutoFit/>
          </a:bodyPr>
          <a:lstStyle/>
          <a:p>
            <a:pPr algn="ctr"/>
            <a:r>
              <a:rPr lang="en-US" dirty="0"/>
              <a:t>Working </a:t>
            </a:r>
          </a:p>
          <a:p>
            <a:pPr algn="ctr"/>
            <a:r>
              <a:rPr lang="en-US" dirty="0"/>
              <a:t>Groups</a:t>
            </a:r>
          </a:p>
        </p:txBody>
      </p:sp>
      <p:sp>
        <p:nvSpPr>
          <p:cNvPr id="21" name="Right Arrow Callout 20">
            <a:extLst>
              <a:ext uri="{FF2B5EF4-FFF2-40B4-BE49-F238E27FC236}">
                <a16:creationId xmlns:a16="http://schemas.microsoft.com/office/drawing/2014/main" id="{344F38D4-56E8-3A6B-7A70-F0C204096409}"/>
              </a:ext>
            </a:extLst>
          </p:cNvPr>
          <p:cNvSpPr/>
          <p:nvPr/>
        </p:nvSpPr>
        <p:spPr>
          <a:xfrm>
            <a:off x="9707859" y="2064049"/>
            <a:ext cx="914400" cy="3830919"/>
          </a:xfrm>
          <a:prstGeom prst="rightArrowCallout">
            <a:avLst/>
          </a:prstGeom>
          <a:solidFill>
            <a:srgbClr val="0432FF"/>
          </a:solidFill>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lang="en-US" dirty="0"/>
              <a:t>LEADERSHIP</a:t>
            </a:r>
          </a:p>
        </p:txBody>
      </p:sp>
      <p:sp>
        <p:nvSpPr>
          <p:cNvPr id="22" name="TextBox 21">
            <a:extLst>
              <a:ext uri="{FF2B5EF4-FFF2-40B4-BE49-F238E27FC236}">
                <a16:creationId xmlns:a16="http://schemas.microsoft.com/office/drawing/2014/main" id="{576C0E92-E761-C7DE-BFA9-F176563F5F02}"/>
              </a:ext>
            </a:extLst>
          </p:cNvPr>
          <p:cNvSpPr txBox="1"/>
          <p:nvPr/>
        </p:nvSpPr>
        <p:spPr>
          <a:xfrm>
            <a:off x="10595088" y="2986481"/>
            <a:ext cx="1596912" cy="1938992"/>
          </a:xfrm>
          <a:prstGeom prst="rect">
            <a:avLst/>
          </a:prstGeom>
          <a:noFill/>
        </p:spPr>
        <p:txBody>
          <a:bodyPr wrap="none" rtlCol="0">
            <a:spAutoFit/>
          </a:bodyPr>
          <a:lstStyle/>
          <a:p>
            <a:r>
              <a:rPr lang="en-US" sz="2000" b="1" i="1" dirty="0"/>
              <a:t>Create</a:t>
            </a:r>
          </a:p>
          <a:p>
            <a:r>
              <a:rPr lang="en-US" sz="2000" b="1" i="1" dirty="0"/>
              <a:t>Flourishing</a:t>
            </a:r>
          </a:p>
          <a:p>
            <a:r>
              <a:rPr lang="en-US" sz="2000" b="1" i="1" dirty="0"/>
              <a:t>Communities</a:t>
            </a:r>
          </a:p>
          <a:p>
            <a:r>
              <a:rPr lang="en-US" sz="2000" b="1" i="1" dirty="0"/>
              <a:t>+ the</a:t>
            </a:r>
          </a:p>
          <a:p>
            <a:r>
              <a:rPr lang="en-US" sz="2000" b="1" i="1" dirty="0"/>
              <a:t>World</a:t>
            </a:r>
          </a:p>
          <a:p>
            <a:r>
              <a:rPr lang="en-US" sz="2000" b="1" i="1" dirty="0"/>
              <a:t>We Want</a:t>
            </a:r>
          </a:p>
        </p:txBody>
      </p:sp>
      <p:pic>
        <p:nvPicPr>
          <p:cNvPr id="25" name="Picture 24" descr="IAC_2011Logo_Stack.jpg">
            <a:extLst>
              <a:ext uri="{FF2B5EF4-FFF2-40B4-BE49-F238E27FC236}">
                <a16:creationId xmlns:a16="http://schemas.microsoft.com/office/drawing/2014/main" id="{78C3DFB8-4528-13AA-FA4A-FDEA653F128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88436" y="11249"/>
            <a:ext cx="791451" cy="892148"/>
          </a:xfrm>
          <a:prstGeom prst="rect">
            <a:avLst/>
          </a:prstGeom>
        </p:spPr>
      </p:pic>
      <p:pic>
        <p:nvPicPr>
          <p:cNvPr id="26" name="Picture 1">
            <a:extLst>
              <a:ext uri="{FF2B5EF4-FFF2-40B4-BE49-F238E27FC236}">
                <a16:creationId xmlns:a16="http://schemas.microsoft.com/office/drawing/2014/main" id="{41E0554F-EE07-200F-D2F9-20130EFC3312}"/>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0" y="0"/>
            <a:ext cx="1250926" cy="734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8839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C0691-E528-4E07-9781-8BC62D07430A}"/>
              </a:ext>
            </a:extLst>
          </p:cNvPr>
          <p:cNvSpPr>
            <a:spLocks noGrp="1"/>
          </p:cNvSpPr>
          <p:nvPr>
            <p:ph type="title"/>
          </p:nvPr>
        </p:nvSpPr>
        <p:spPr>
          <a:xfrm>
            <a:off x="1250926" y="-205459"/>
            <a:ext cx="8578440" cy="1325563"/>
          </a:xfrm>
        </p:spPr>
        <p:txBody>
          <a:bodyPr>
            <a:normAutofit/>
          </a:bodyPr>
          <a:lstStyle/>
          <a:p>
            <a:pPr algn="ctr"/>
            <a:r>
              <a:rPr lang="en-GB" sz="3200" b="1" i="1" kern="100" dirty="0">
                <a:latin typeface="Helvetica" pitchFamily="2" charset="0"/>
                <a:ea typeface="DengXian" panose="02010600030101010101" pitchFamily="2" charset="-122"/>
                <a:cs typeface="Arial" panose="020B0604020202020204" pitchFamily="34" charset="0"/>
              </a:rPr>
              <a:t>Proposed Process</a:t>
            </a:r>
            <a:endParaRPr lang="en-US" sz="3200" i="1" dirty="0"/>
          </a:p>
        </p:txBody>
      </p:sp>
      <p:sp>
        <p:nvSpPr>
          <p:cNvPr id="3" name="Content Placeholder 2">
            <a:extLst>
              <a:ext uri="{FF2B5EF4-FFF2-40B4-BE49-F238E27FC236}">
                <a16:creationId xmlns:a16="http://schemas.microsoft.com/office/drawing/2014/main" id="{E06D892B-86F7-4EFD-B702-D393C40D3633}"/>
              </a:ext>
            </a:extLst>
          </p:cNvPr>
          <p:cNvSpPr>
            <a:spLocks noGrp="1"/>
          </p:cNvSpPr>
          <p:nvPr>
            <p:ph idx="1"/>
          </p:nvPr>
        </p:nvSpPr>
        <p:spPr>
          <a:xfrm>
            <a:off x="625463" y="903397"/>
            <a:ext cx="10515600" cy="5355771"/>
          </a:xfrm>
        </p:spPr>
        <p:txBody>
          <a:bodyPr>
            <a:noAutofit/>
          </a:bodyPr>
          <a:lstStyle/>
          <a:p>
            <a:pPr marL="0" indent="0">
              <a:buNone/>
            </a:pPr>
            <a:r>
              <a:rPr lang="en-GB" sz="2400" b="1" i="1" kern="100" dirty="0">
                <a:effectLst/>
                <a:latin typeface="Helvetica" pitchFamily="2" charset="0"/>
                <a:ea typeface="DengXian" panose="02010600030101010101" pitchFamily="2" charset="-122"/>
                <a:cs typeface="Calibri" panose="020F0502020204030204" pitchFamily="34" charset="0"/>
              </a:rPr>
              <a:t>Establish the Council and Develop a Strategy - 2024- 2026:</a:t>
            </a:r>
            <a:r>
              <a:rPr lang="en-GB" sz="2400" b="1" i="1" kern="100" dirty="0">
                <a:effectLst/>
                <a:latin typeface="Calibri" panose="020F0502020204030204" pitchFamily="34" charset="0"/>
                <a:ea typeface="DengXian" panose="02010600030101010101" pitchFamily="2" charset="-122"/>
                <a:cs typeface="Calibri" panose="020F0502020204030204" pitchFamily="34" charset="0"/>
              </a:rPr>
              <a:t> </a:t>
            </a:r>
          </a:p>
          <a:p>
            <a:pPr marL="0" indent="0">
              <a:buNone/>
            </a:pPr>
            <a:r>
              <a:rPr lang="en-GB" sz="2000" kern="100" dirty="0">
                <a:effectLst/>
                <a:latin typeface="Minion Pro"/>
                <a:ea typeface="DengXian" panose="02010600030101010101" pitchFamily="2" charset="-122"/>
                <a:cs typeface="Calibri" panose="020F0502020204030204" pitchFamily="34" charset="0"/>
              </a:rPr>
              <a:t>Co-chairs</a:t>
            </a:r>
            <a:r>
              <a:rPr lang="en-GB" sz="2000" kern="100" dirty="0">
                <a:latin typeface="Minion Pro"/>
                <a:ea typeface="DengXian" panose="02010600030101010101" pitchFamily="2" charset="-122"/>
                <a:cs typeface="Calibri" panose="020F0502020204030204" pitchFamily="34" charset="0"/>
              </a:rPr>
              <a:t> to invite</a:t>
            </a:r>
            <a:r>
              <a:rPr lang="en-GB" sz="2000" kern="100" dirty="0">
                <a:effectLst/>
                <a:latin typeface="Minion Pro"/>
                <a:ea typeface="DengXian" panose="02010600030101010101" pitchFamily="2" charset="-122"/>
                <a:cs typeface="Calibri" panose="020F0502020204030204" pitchFamily="34" charset="0"/>
              </a:rPr>
              <a:t> proposed members onto the Global Council for Existential Threats, ru</a:t>
            </a:r>
            <a:r>
              <a:rPr lang="en-GB" sz="2000" kern="100" dirty="0">
                <a:latin typeface="Minion Pro"/>
                <a:ea typeface="DengXian" panose="02010600030101010101" pitchFamily="2" charset="-122"/>
                <a:cs typeface="Calibri" panose="020F0502020204030204" pitchFamily="34" charset="0"/>
              </a:rPr>
              <a:t>n</a:t>
            </a:r>
            <a:r>
              <a:rPr lang="en-GB" sz="2000" kern="100" dirty="0">
                <a:effectLst/>
                <a:latin typeface="Minion Pro"/>
                <a:ea typeface="DengXian" panose="02010600030101010101" pitchFamily="2" charset="-122"/>
                <a:cs typeface="Calibri" panose="020F0502020204030204" pitchFamily="34" charset="0"/>
              </a:rPr>
              <a:t> in parallel/ back-to-back with a series of High-Level Expert Meetings that combine experts, partners, and policy makers to develop the strategic plan for the following themes: </a:t>
            </a:r>
            <a:endParaRPr lang="en-GB" sz="2000" kern="1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buFont typeface="Symbol" pitchFamily="2" charset="2"/>
              <a:buChar char=""/>
              <a:tabLst>
                <a:tab pos="457200" algn="l"/>
              </a:tabLst>
            </a:pPr>
            <a:r>
              <a:rPr lang="en-GB" sz="2000" b="1" kern="100" dirty="0">
                <a:effectLst/>
                <a:latin typeface="Helvetica" pitchFamily="2" charset="0"/>
                <a:ea typeface="DengXian" panose="02010600030101010101" pitchFamily="2" charset="-122"/>
                <a:cs typeface="Calibri" panose="020F0502020204030204" pitchFamily="34" charset="0"/>
              </a:rPr>
              <a:t>Planet, People</a:t>
            </a:r>
            <a:r>
              <a:rPr lang="en-GB" sz="2000" b="1" kern="100" dirty="0">
                <a:latin typeface="Helvetica" pitchFamily="2" charset="0"/>
                <a:ea typeface="DengXian" panose="02010600030101010101" pitchFamily="2" charset="-122"/>
                <a:cs typeface="Calibri" panose="020F0502020204030204" pitchFamily="34" charset="0"/>
              </a:rPr>
              <a:t>, </a:t>
            </a:r>
            <a:r>
              <a:rPr lang="en-GB" sz="2000" b="1" kern="100" dirty="0">
                <a:effectLst/>
                <a:latin typeface="Helvetica" pitchFamily="2" charset="0"/>
                <a:ea typeface="DengXian" panose="02010600030101010101" pitchFamily="2" charset="-122"/>
                <a:cs typeface="Calibri" panose="020F0502020204030204" pitchFamily="34" charset="0"/>
              </a:rPr>
              <a:t>Peace</a:t>
            </a:r>
          </a:p>
          <a:p>
            <a:pPr marL="342900" lvl="0" indent="-342900">
              <a:buFont typeface="Symbol" pitchFamily="2" charset="2"/>
              <a:buChar char=""/>
              <a:tabLst>
                <a:tab pos="457200" algn="l"/>
              </a:tabLst>
            </a:pPr>
            <a:r>
              <a:rPr lang="en-GB" sz="2000" b="1" kern="100" dirty="0">
                <a:effectLst/>
                <a:latin typeface="Helvetica" pitchFamily="2" charset="0"/>
                <a:ea typeface="DengXian" panose="02010600030101010101" pitchFamily="2" charset="-122"/>
                <a:cs typeface="Calibri" panose="020F0502020204030204" pitchFamily="34" charset="0"/>
              </a:rPr>
              <a:t>Governance and Leadership</a:t>
            </a:r>
            <a:endParaRPr lang="en-GB" sz="2000" kern="1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buFont typeface="Symbol" pitchFamily="2" charset="2"/>
              <a:buChar char=""/>
              <a:tabLst>
                <a:tab pos="457200" algn="l"/>
              </a:tabLst>
            </a:pPr>
            <a:r>
              <a:rPr lang="en-GB" sz="2000" b="1" kern="100" dirty="0">
                <a:effectLst/>
                <a:latin typeface="Helvetica" pitchFamily="2" charset="0"/>
                <a:ea typeface="DengXian" panose="02010600030101010101" pitchFamily="2" charset="-122"/>
                <a:cs typeface="Calibri" panose="020F0502020204030204" pitchFamily="34" charset="0"/>
              </a:rPr>
              <a:t>AI and Digital Solutions</a:t>
            </a:r>
          </a:p>
          <a:p>
            <a:pPr marL="0" lvl="0" indent="0">
              <a:buNone/>
              <a:tabLst>
                <a:tab pos="457200" algn="l"/>
              </a:tabLst>
            </a:pPr>
            <a:endParaRPr lang="en-GB" sz="1800" b="1" kern="100" dirty="0">
              <a:effectLst/>
              <a:latin typeface="Helvetica" pitchFamily="2" charset="0"/>
              <a:ea typeface="DengXian" panose="02010600030101010101" pitchFamily="2" charset="-122"/>
              <a:cs typeface="Calibri" panose="020F0502020204030204" pitchFamily="34" charset="0"/>
            </a:endParaRPr>
          </a:p>
          <a:p>
            <a:pPr marL="0" lvl="0" indent="0">
              <a:buNone/>
              <a:tabLst>
                <a:tab pos="457200" algn="l"/>
              </a:tabLst>
            </a:pPr>
            <a:r>
              <a:rPr lang="en-GB" sz="2400" b="1" i="1" kern="100" dirty="0">
                <a:latin typeface="Helvetica" pitchFamily="2" charset="0"/>
                <a:ea typeface="DengXian" panose="02010600030101010101" pitchFamily="2" charset="-122"/>
                <a:cs typeface="Calibri" panose="020F0502020204030204" pitchFamily="34" charset="0"/>
              </a:rPr>
              <a:t>Establish Committees and Working Groups:</a:t>
            </a:r>
            <a:endParaRPr lang="en-GB" sz="2400" b="1" i="1" kern="100" dirty="0">
              <a:effectLst/>
              <a:latin typeface="Helvetica" pitchFamily="2" charset="0"/>
              <a:ea typeface="DengXian" panose="02010600030101010101" pitchFamily="2" charset="-122"/>
              <a:cs typeface="Calibri" panose="020F0502020204030204" pitchFamily="34" charset="0"/>
            </a:endParaRPr>
          </a:p>
          <a:p>
            <a:pPr>
              <a:tabLst>
                <a:tab pos="457200" algn="l"/>
              </a:tabLst>
            </a:pPr>
            <a:r>
              <a:rPr lang="en-GB" sz="2000" b="1" kern="100" dirty="0">
                <a:latin typeface="Helvetica" pitchFamily="2" charset="0"/>
                <a:ea typeface="DengXian" panose="02010600030101010101" pitchFamily="2" charset="-122"/>
                <a:cs typeface="Calibri" panose="020F0502020204030204" pitchFamily="34" charset="0"/>
              </a:rPr>
              <a:t>Foresight, Planet, People, Peace, Governance, Leadership, Partners etc </a:t>
            </a:r>
          </a:p>
          <a:p>
            <a:pPr>
              <a:tabLst>
                <a:tab pos="457200" algn="l"/>
              </a:tabLst>
            </a:pPr>
            <a:r>
              <a:rPr lang="en-GB" sz="2000" b="1" kern="100" dirty="0">
                <a:latin typeface="Helvetica" pitchFamily="2" charset="0"/>
                <a:ea typeface="DengXian" panose="02010600030101010101" pitchFamily="2" charset="-122"/>
                <a:cs typeface="Calibri" panose="020F0502020204030204" pitchFamily="34" charset="0"/>
              </a:rPr>
              <a:t>Global Futures Platform – </a:t>
            </a:r>
            <a:r>
              <a:rPr lang="en-GB" sz="2000" kern="100" dirty="0">
                <a:latin typeface="Helvetica" pitchFamily="2" charset="0"/>
                <a:ea typeface="DengXian" panose="02010600030101010101" pitchFamily="2" charset="-122"/>
                <a:cs typeface="Calibri" panose="020F0502020204030204" pitchFamily="34" charset="0"/>
              </a:rPr>
              <a:t>for Planet, People and Peace (expand P4PPP)</a:t>
            </a:r>
            <a:endParaRPr lang="en-GB" sz="1100" b="1" kern="100" dirty="0">
              <a:effectLst/>
              <a:latin typeface="Helvetica" pitchFamily="2" charset="0"/>
              <a:ea typeface="DengXian" panose="02010600030101010101" pitchFamily="2" charset="-122"/>
              <a:cs typeface="Calibri" panose="020F0502020204030204" pitchFamily="34" charset="0"/>
            </a:endParaRPr>
          </a:p>
          <a:p>
            <a:pPr>
              <a:tabLst>
                <a:tab pos="457200" algn="l"/>
              </a:tabLst>
            </a:pPr>
            <a:r>
              <a:rPr lang="en-GB" sz="2000" b="1" kern="100" dirty="0">
                <a:latin typeface="Helvetica" pitchFamily="2" charset="0"/>
                <a:ea typeface="DengXian" panose="02010600030101010101" pitchFamily="2" charset="-122"/>
                <a:cs typeface="Calibri" panose="020F0502020204030204" pitchFamily="34" charset="0"/>
              </a:rPr>
              <a:t>Advocacy Campaign</a:t>
            </a:r>
            <a:r>
              <a:rPr lang="en-GB" sz="2000" b="1" kern="100" dirty="0">
                <a:effectLst/>
                <a:latin typeface="Helvetica" pitchFamily="2" charset="0"/>
                <a:ea typeface="DengXian" panose="02010600030101010101" pitchFamily="2" charset="-122"/>
                <a:cs typeface="Calibri" panose="020F0502020204030204" pitchFamily="34" charset="0"/>
              </a:rPr>
              <a:t>: </a:t>
            </a:r>
            <a:r>
              <a:rPr lang="en-GB" sz="2000" kern="100" dirty="0">
                <a:latin typeface="Minion Pro"/>
                <a:ea typeface="DengXian" panose="02010600030101010101" pitchFamily="2" charset="-122"/>
                <a:cs typeface="Calibri" panose="020F0502020204030204" pitchFamily="34" charset="0"/>
              </a:rPr>
              <a:t>develop a multi-media and community arts campaign with partners, combined with</a:t>
            </a:r>
            <a:r>
              <a:rPr lang="en-GB" sz="2000" kern="100" dirty="0">
                <a:effectLst/>
                <a:latin typeface="Minion Pro"/>
                <a:ea typeface="DengXian" panose="02010600030101010101" pitchFamily="2" charset="-122"/>
                <a:cs typeface="Calibri" panose="020F0502020204030204" pitchFamily="34" charset="0"/>
              </a:rPr>
              <a:t> high-level political events, </a:t>
            </a:r>
            <a:r>
              <a:rPr lang="en-GB" sz="2000" kern="100" dirty="0">
                <a:latin typeface="Minion Pro"/>
                <a:ea typeface="DengXian" panose="02010600030101010101" pitchFamily="2" charset="-122"/>
                <a:cs typeface="Calibri" panose="020F0502020204030204" pitchFamily="34" charset="0"/>
              </a:rPr>
              <a:t>for example:</a:t>
            </a:r>
            <a:r>
              <a:rPr lang="en-GB" sz="2000" kern="100" dirty="0">
                <a:effectLst/>
                <a:latin typeface="Minion Pro"/>
                <a:ea typeface="DengXian" panose="02010600030101010101" pitchFamily="2" charset="-122"/>
                <a:cs typeface="Calibri" panose="020F0502020204030204" pitchFamily="34" charset="0"/>
              </a:rPr>
              <a:t> the annual plenary of the InterAction Council, the One Young World Summit and UN Futures Summit in September 2024. Potential </a:t>
            </a:r>
            <a:r>
              <a:rPr lang="en-GB" sz="2000" kern="100" dirty="0">
                <a:latin typeface="Minion Pro"/>
                <a:ea typeface="DengXian" panose="02010600030101010101" pitchFamily="2" charset="-122"/>
                <a:cs typeface="Calibri" panose="020F0502020204030204" pitchFamily="34" charset="0"/>
              </a:rPr>
              <a:t>Future events to engage with: World Economic Forum, Munich Security Conference, World Health Summit etc</a:t>
            </a:r>
            <a:endParaRPr lang="en-GB" sz="2000" kern="100" dirty="0">
              <a:effectLst/>
              <a:latin typeface="Minion Pro"/>
              <a:ea typeface="DengXian" panose="02010600030101010101" pitchFamily="2" charset="-122"/>
              <a:cs typeface="Calibri" panose="020F0502020204030204" pitchFamily="34" charset="0"/>
            </a:endParaRPr>
          </a:p>
          <a:p>
            <a:pPr marL="0" lvl="0" indent="0">
              <a:buNone/>
              <a:tabLst>
                <a:tab pos="457200" algn="l"/>
              </a:tabLst>
            </a:pPr>
            <a:endParaRPr lang="en-GB" sz="2000" kern="100" dirty="0">
              <a:effectLst/>
              <a:latin typeface="Calibri" panose="020F0502020204030204" pitchFamily="34" charset="0"/>
              <a:ea typeface="DengXian" panose="02010600030101010101" pitchFamily="2" charset="-122"/>
              <a:cs typeface="Arial" panose="020B0604020202020204" pitchFamily="34" charset="0"/>
            </a:endParaRPr>
          </a:p>
        </p:txBody>
      </p:sp>
      <p:pic>
        <p:nvPicPr>
          <p:cNvPr id="4" name="Picture 3" descr="IAC_2011Logo_Stack.jpg">
            <a:extLst>
              <a:ext uri="{FF2B5EF4-FFF2-40B4-BE49-F238E27FC236}">
                <a16:creationId xmlns:a16="http://schemas.microsoft.com/office/drawing/2014/main" id="{C449FFEF-FF2C-6F2A-0C85-242DD09D83E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88436" y="11249"/>
            <a:ext cx="791451" cy="892148"/>
          </a:xfrm>
          <a:prstGeom prst="rect">
            <a:avLst/>
          </a:prstGeom>
        </p:spPr>
      </p:pic>
      <p:pic>
        <p:nvPicPr>
          <p:cNvPr id="5" name="Picture 1">
            <a:extLst>
              <a:ext uri="{FF2B5EF4-FFF2-40B4-BE49-F238E27FC236}">
                <a16:creationId xmlns:a16="http://schemas.microsoft.com/office/drawing/2014/main" id="{A5B990C3-C10A-6A68-934D-382FF2D03FA8}"/>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0" y="0"/>
            <a:ext cx="1250926" cy="734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9207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a:extLst>
              <a:ext uri="{FF2B5EF4-FFF2-40B4-BE49-F238E27FC236}">
                <a16:creationId xmlns:a16="http://schemas.microsoft.com/office/drawing/2014/main" id="{E203F1A3-3D44-5E16-5D3C-8E0C51C8091F}"/>
              </a:ext>
            </a:extLst>
          </p:cNvPr>
          <p:cNvSpPr/>
          <p:nvPr/>
        </p:nvSpPr>
        <p:spPr>
          <a:xfrm>
            <a:off x="444501" y="734014"/>
            <a:ext cx="6538189" cy="5536157"/>
          </a:xfrm>
          <a:prstGeom prst="roundRect">
            <a:avLst/>
          </a:prstGeom>
          <a:solidFill>
            <a:srgbClr val="66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a:t>Next Steps: </a:t>
            </a:r>
            <a:endParaRPr lang="en-US" sz="2400" b="1" i="1" dirty="0"/>
          </a:p>
          <a:p>
            <a:r>
              <a:rPr lang="en-US" sz="2400" b="1" dirty="0"/>
              <a:t>Governance: </a:t>
            </a:r>
            <a:r>
              <a:rPr lang="en-US" sz="2400" dirty="0"/>
              <a:t>Establish the governance process with a core group of leaders and youth council </a:t>
            </a:r>
          </a:p>
          <a:p>
            <a:r>
              <a:rPr lang="en-US" sz="2400" b="1" dirty="0"/>
              <a:t>Alliance: </a:t>
            </a:r>
            <a:r>
              <a:rPr lang="en-US" sz="2400" dirty="0"/>
              <a:t>Engage supportive partners and donors</a:t>
            </a:r>
          </a:p>
          <a:p>
            <a:r>
              <a:rPr lang="en-US" sz="2400" b="1" dirty="0"/>
              <a:t>Strategy: </a:t>
            </a:r>
            <a:r>
              <a:rPr lang="en-US" sz="2400" dirty="0"/>
              <a:t>Draft a Strategic Plan for consultation</a:t>
            </a:r>
          </a:p>
          <a:p>
            <a:r>
              <a:rPr lang="en-US" sz="2400" b="1" dirty="0"/>
              <a:t>Platform: </a:t>
            </a:r>
            <a:r>
              <a:rPr lang="en-US" sz="2400" dirty="0"/>
              <a:t>Design a Global Futures Platform to enable strategic sustainable systems</a:t>
            </a:r>
          </a:p>
          <a:p>
            <a:r>
              <a:rPr lang="en-US" sz="2400" b="1" dirty="0"/>
              <a:t>Advocacy: </a:t>
            </a:r>
            <a:r>
              <a:rPr lang="en-US" sz="2400" dirty="0"/>
              <a:t>Media Campaign, Launch, Champions and Events </a:t>
            </a:r>
          </a:p>
          <a:p>
            <a:r>
              <a:rPr lang="en-US" sz="2400" b="1" dirty="0"/>
              <a:t>Leaders: </a:t>
            </a:r>
            <a:r>
              <a:rPr lang="en-US" sz="2400" dirty="0"/>
              <a:t>scale capacity for inclusive leadership skilled at prevention and risk management</a:t>
            </a:r>
          </a:p>
          <a:p>
            <a:r>
              <a:rPr lang="en-US" sz="2400" b="1" dirty="0"/>
              <a:t>Launch:</a:t>
            </a:r>
            <a:r>
              <a:rPr lang="en-US" sz="2400" dirty="0"/>
              <a:t> 2024 – IAC/ OYW/ UN Futures Summit </a:t>
            </a:r>
          </a:p>
        </p:txBody>
      </p:sp>
      <p:sp>
        <p:nvSpPr>
          <p:cNvPr id="9" name="TextBox 8">
            <a:extLst>
              <a:ext uri="{FF2B5EF4-FFF2-40B4-BE49-F238E27FC236}">
                <a16:creationId xmlns:a16="http://schemas.microsoft.com/office/drawing/2014/main" id="{BFA8DBBC-4447-2A47-8BC9-07179DA91D61}"/>
              </a:ext>
            </a:extLst>
          </p:cNvPr>
          <p:cNvSpPr txBox="1"/>
          <p:nvPr/>
        </p:nvSpPr>
        <p:spPr>
          <a:xfrm>
            <a:off x="1134094" y="6402272"/>
            <a:ext cx="6097978" cy="461665"/>
          </a:xfrm>
          <a:prstGeom prst="rect">
            <a:avLst/>
          </a:prstGeom>
          <a:noFill/>
        </p:spPr>
        <p:txBody>
          <a:bodyPr wrap="square">
            <a:spAutoFit/>
          </a:bodyPr>
          <a:lstStyle/>
          <a:p>
            <a:r>
              <a:rPr lang="en-US" sz="2400" b="1" i="1" dirty="0"/>
              <a:t>Contact:  </a:t>
            </a:r>
            <a:r>
              <a:rPr lang="en-US" sz="2400" b="1" i="1" dirty="0">
                <a:hlinkClick r:id="rId3"/>
              </a:rPr>
              <a:t>Drjonurse@gmail.com</a:t>
            </a:r>
            <a:endParaRPr lang="en-US" sz="2400" b="1" dirty="0"/>
          </a:p>
        </p:txBody>
      </p:sp>
      <p:pic>
        <p:nvPicPr>
          <p:cNvPr id="4" name="Picture 3" descr="IAC_2011Logo_Stack.jpg">
            <a:extLst>
              <a:ext uri="{FF2B5EF4-FFF2-40B4-BE49-F238E27FC236}">
                <a16:creationId xmlns:a16="http://schemas.microsoft.com/office/drawing/2014/main" id="{45944BAE-D6A2-8077-A517-FE743B61B81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88436" y="11249"/>
            <a:ext cx="791451" cy="892148"/>
          </a:xfrm>
          <a:prstGeom prst="rect">
            <a:avLst/>
          </a:prstGeom>
        </p:spPr>
      </p:pic>
      <p:pic>
        <p:nvPicPr>
          <p:cNvPr id="5" name="Picture 1">
            <a:extLst>
              <a:ext uri="{FF2B5EF4-FFF2-40B4-BE49-F238E27FC236}">
                <a16:creationId xmlns:a16="http://schemas.microsoft.com/office/drawing/2014/main" id="{AB1611EC-5EEA-4FCB-CEB1-9C9C83438FF2}"/>
              </a:ext>
            </a:extLst>
          </p:cNvPr>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0" y="0"/>
            <a:ext cx="1250926" cy="734014"/>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a:extLst>
              <a:ext uri="{FF2B5EF4-FFF2-40B4-BE49-F238E27FC236}">
                <a16:creationId xmlns:a16="http://schemas.microsoft.com/office/drawing/2014/main" id="{03D3E2CC-599D-740F-A60F-0A2560A862F1}"/>
              </a:ext>
            </a:extLst>
          </p:cNvPr>
          <p:cNvSpPr/>
          <p:nvPr/>
        </p:nvSpPr>
        <p:spPr>
          <a:xfrm>
            <a:off x="7427191" y="734014"/>
            <a:ext cx="3752602" cy="5536157"/>
          </a:xfrm>
          <a:prstGeom prst="roundRect">
            <a:avLst/>
          </a:prstGeom>
          <a:solidFill>
            <a:srgbClr val="00919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Potential Role of Partners:</a:t>
            </a:r>
            <a:endParaRPr lang="en-US" sz="2000" b="1" dirty="0"/>
          </a:p>
          <a:p>
            <a:pPr marL="342900" indent="-342900">
              <a:buFont typeface="Arial" panose="020B0604020202020204" pitchFamily="34" charset="0"/>
              <a:buChar char="•"/>
            </a:pPr>
            <a:r>
              <a:rPr lang="en-US" sz="2000" b="1" dirty="0"/>
              <a:t>Advocacy </a:t>
            </a:r>
          </a:p>
          <a:p>
            <a:pPr marL="342900" indent="-342900">
              <a:buFont typeface="Arial" panose="020B0604020202020204" pitchFamily="34" charset="0"/>
              <a:buChar char="•"/>
            </a:pPr>
            <a:r>
              <a:rPr lang="en-US" sz="2000" b="1" dirty="0"/>
              <a:t>Convene Meetings / Conferences</a:t>
            </a:r>
          </a:p>
          <a:p>
            <a:pPr marL="342900" indent="-342900">
              <a:buFont typeface="Arial" panose="020B0604020202020204" pitchFamily="34" charset="0"/>
              <a:buChar char="•"/>
            </a:pPr>
            <a:r>
              <a:rPr lang="en-US" sz="2000" b="1" dirty="0"/>
              <a:t>Member of Council</a:t>
            </a:r>
          </a:p>
          <a:p>
            <a:pPr marL="342900" indent="-342900">
              <a:buFont typeface="Arial" panose="020B0604020202020204" pitchFamily="34" charset="0"/>
              <a:buChar char="•"/>
            </a:pPr>
            <a:r>
              <a:rPr lang="en-US" sz="2000" b="1" dirty="0"/>
              <a:t>Co-Chair / Member of Working Group or Committee</a:t>
            </a:r>
          </a:p>
          <a:p>
            <a:pPr marL="342900" indent="-342900">
              <a:buFont typeface="Arial" panose="020B0604020202020204" pitchFamily="34" charset="0"/>
              <a:buChar char="•"/>
            </a:pPr>
            <a:r>
              <a:rPr lang="en-US" sz="2000" b="1" dirty="0"/>
              <a:t>Advance initiatives in Strategy X –EXIST</a:t>
            </a:r>
          </a:p>
          <a:p>
            <a:pPr marL="342900" indent="-342900">
              <a:buFont typeface="Arial" panose="020B0604020202020204" pitchFamily="34" charset="0"/>
              <a:buChar char="•"/>
            </a:pPr>
            <a:r>
              <a:rPr lang="en-US" sz="2000" b="1" dirty="0"/>
              <a:t>Support the establishment &amp; running of a Secretariat</a:t>
            </a:r>
          </a:p>
          <a:p>
            <a:pPr marL="342900" indent="-342900">
              <a:buFont typeface="Arial" panose="020B0604020202020204" pitchFamily="34" charset="0"/>
              <a:buChar char="•"/>
            </a:pPr>
            <a:r>
              <a:rPr lang="en-US" sz="2000" b="1" dirty="0"/>
              <a:t>Facilitate networks and partnerships</a:t>
            </a:r>
          </a:p>
          <a:p>
            <a:pPr marL="342900" indent="-342900">
              <a:buFont typeface="Arial" panose="020B0604020202020204" pitchFamily="34" charset="0"/>
              <a:buChar char="•"/>
            </a:pPr>
            <a:r>
              <a:rPr lang="en-US" sz="2000" b="1" dirty="0"/>
              <a:t>Provide Resources </a:t>
            </a:r>
            <a:endParaRPr lang="en-US" dirty="0"/>
          </a:p>
          <a:p>
            <a:pPr algn="ctr"/>
            <a:endParaRPr lang="en-US" dirty="0"/>
          </a:p>
        </p:txBody>
      </p:sp>
    </p:spTree>
    <p:extLst>
      <p:ext uri="{BB962C8B-B14F-4D97-AF65-F5344CB8AC3E}">
        <p14:creationId xmlns:p14="http://schemas.microsoft.com/office/powerpoint/2010/main" val="155102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B1F1C-5099-C4EE-97FD-2525F7977BD6}"/>
              </a:ext>
            </a:extLst>
          </p:cNvPr>
          <p:cNvSpPr>
            <a:spLocks noGrp="1"/>
          </p:cNvSpPr>
          <p:nvPr>
            <p:ph type="title"/>
          </p:nvPr>
        </p:nvSpPr>
        <p:spPr>
          <a:xfrm>
            <a:off x="1360714" y="259546"/>
            <a:ext cx="10515600" cy="1325563"/>
          </a:xfrm>
        </p:spPr>
        <p:txBody>
          <a:bodyPr>
            <a:normAutofit/>
          </a:bodyPr>
          <a:lstStyle/>
          <a:p>
            <a:r>
              <a:rPr lang="en-US" sz="3600" b="1" dirty="0"/>
              <a:t>Todays High Level Meeting:</a:t>
            </a:r>
            <a:br>
              <a:rPr lang="en-US" sz="3600" b="1" dirty="0"/>
            </a:br>
            <a:r>
              <a:rPr lang="en-US" sz="2800" b="1" i="1" dirty="0"/>
              <a:t>Purpose - Strengthening Global Governance for Existential Threats</a:t>
            </a:r>
          </a:p>
        </p:txBody>
      </p:sp>
      <p:sp>
        <p:nvSpPr>
          <p:cNvPr id="3" name="Content Placeholder 2">
            <a:extLst>
              <a:ext uri="{FF2B5EF4-FFF2-40B4-BE49-F238E27FC236}">
                <a16:creationId xmlns:a16="http://schemas.microsoft.com/office/drawing/2014/main" id="{9D276186-2EAC-DB47-E0E7-A9C668361A45}"/>
              </a:ext>
            </a:extLst>
          </p:cNvPr>
          <p:cNvSpPr>
            <a:spLocks noGrp="1"/>
          </p:cNvSpPr>
          <p:nvPr>
            <p:ph idx="1"/>
          </p:nvPr>
        </p:nvSpPr>
        <p:spPr>
          <a:xfrm>
            <a:off x="838200" y="1386237"/>
            <a:ext cx="10515600" cy="5106637"/>
          </a:xfrm>
        </p:spPr>
        <p:txBody>
          <a:bodyPr>
            <a:normAutofit/>
          </a:bodyPr>
          <a:lstStyle/>
          <a:p>
            <a:pPr marL="0" indent="0">
              <a:buNone/>
            </a:pPr>
            <a:r>
              <a:rPr lang="en-GB" sz="1800" b="1" dirty="0">
                <a:effectLst/>
                <a:latin typeface="MyriadPro"/>
              </a:rPr>
              <a:t>1.30pm – Stop Running in Circles </a:t>
            </a:r>
            <a:r>
              <a:rPr lang="en-GB" sz="1800" dirty="0">
                <a:effectLst/>
                <a:latin typeface="MinionPro"/>
              </a:rPr>
              <a:t>– Lessons from the pandemic - Borja </a:t>
            </a:r>
            <a:r>
              <a:rPr lang="en-GB" sz="1800" dirty="0" err="1">
                <a:effectLst/>
                <a:latin typeface="MinionPro"/>
              </a:rPr>
              <a:t>Cabezón</a:t>
            </a:r>
            <a:r>
              <a:rPr lang="en-GB" sz="1800" dirty="0">
                <a:effectLst/>
                <a:latin typeface="MinionPro"/>
              </a:rPr>
              <a:t>, </a:t>
            </a:r>
            <a:r>
              <a:rPr lang="en-GB" sz="1800" dirty="0" err="1">
                <a:effectLst/>
                <a:latin typeface="MinionPro"/>
              </a:rPr>
              <a:t>Embajador</a:t>
            </a:r>
            <a:r>
              <a:rPr lang="en-GB" sz="1800" dirty="0">
                <a:effectLst/>
                <a:latin typeface="MinionPro"/>
              </a:rPr>
              <a:t> </a:t>
            </a:r>
            <a:r>
              <a:rPr lang="en-GB" sz="1800" dirty="0" err="1">
                <a:effectLst/>
                <a:latin typeface="MinionPro"/>
              </a:rPr>
              <a:t>en</a:t>
            </a:r>
            <a:r>
              <a:rPr lang="en-GB" sz="1800" dirty="0">
                <a:effectLst/>
                <a:latin typeface="MinionPro"/>
              </a:rPr>
              <a:t> </a:t>
            </a:r>
            <a:r>
              <a:rPr lang="en-GB" sz="1800" dirty="0" err="1">
                <a:effectLst/>
                <a:latin typeface="MinionPro"/>
              </a:rPr>
              <a:t>Misión</a:t>
            </a:r>
            <a:r>
              <a:rPr lang="en-GB" sz="1800" dirty="0">
                <a:effectLst/>
                <a:latin typeface="MinionPro"/>
              </a:rPr>
              <a:t> Especial COVID-19 y </a:t>
            </a:r>
            <a:r>
              <a:rPr lang="en-GB" sz="1800" dirty="0" err="1">
                <a:effectLst/>
                <a:latin typeface="MinionPro"/>
              </a:rPr>
              <a:t>Salud</a:t>
            </a:r>
            <a:r>
              <a:rPr lang="en-GB" sz="1800" dirty="0">
                <a:effectLst/>
                <a:latin typeface="MinionPro"/>
              </a:rPr>
              <a:t> Global, Government of Spain </a:t>
            </a:r>
            <a:endParaRPr lang="en-GB" dirty="0">
              <a:effectLst/>
            </a:endParaRPr>
          </a:p>
          <a:p>
            <a:pPr marL="0" indent="0">
              <a:buNone/>
            </a:pPr>
            <a:r>
              <a:rPr lang="en-GB" sz="1800" b="1" dirty="0">
                <a:effectLst/>
                <a:latin typeface="MyriadPro"/>
              </a:rPr>
              <a:t>1.40pm – Global Governance required to Prevent Pandemics </a:t>
            </a:r>
            <a:r>
              <a:rPr lang="en-GB" sz="1800" dirty="0">
                <a:effectLst/>
                <a:latin typeface="MinionPro"/>
              </a:rPr>
              <a:t>– Recommendations from the Global Preparedness Monitoring Board - Professor Ilona </a:t>
            </a:r>
            <a:r>
              <a:rPr lang="en-GB" sz="1800" dirty="0" err="1">
                <a:effectLst/>
                <a:latin typeface="MinionPro"/>
              </a:rPr>
              <a:t>Kickbusch</a:t>
            </a:r>
            <a:r>
              <a:rPr lang="en-GB" sz="1800" dirty="0">
                <a:effectLst/>
                <a:latin typeface="MinionPro"/>
              </a:rPr>
              <a:t>, Graduate Institute of International Development Studies, Geneva </a:t>
            </a:r>
            <a:endParaRPr lang="en-GB" dirty="0">
              <a:effectLst/>
            </a:endParaRPr>
          </a:p>
          <a:p>
            <a:pPr marL="0" indent="0">
              <a:buNone/>
            </a:pPr>
            <a:r>
              <a:rPr lang="en-GB" sz="1800" b="1" dirty="0">
                <a:effectLst/>
                <a:latin typeface="MyriadPro"/>
              </a:rPr>
              <a:t>1.50pm – Existential Threats and Leadership </a:t>
            </a:r>
            <a:r>
              <a:rPr lang="en-GB" sz="1800" dirty="0">
                <a:effectLst/>
                <a:latin typeface="MinionPro"/>
              </a:rPr>
              <a:t>– Alistair </a:t>
            </a:r>
            <a:r>
              <a:rPr lang="en-GB" sz="1800" dirty="0" err="1">
                <a:effectLst/>
                <a:latin typeface="MinionPro"/>
              </a:rPr>
              <a:t>Fernie</a:t>
            </a:r>
            <a:r>
              <a:rPr lang="en-GB" sz="1800" dirty="0">
                <a:effectLst/>
                <a:latin typeface="MinionPro"/>
              </a:rPr>
              <a:t>, CEO, The Elders </a:t>
            </a:r>
            <a:r>
              <a:rPr lang="en-GB" sz="1800" b="1" dirty="0">
                <a:effectLst/>
                <a:latin typeface="MyriadPro"/>
              </a:rPr>
              <a:t>2.00pm – The Central Role of Young People in Governance for Existential Threats </a:t>
            </a:r>
            <a:r>
              <a:rPr lang="en-GB" sz="1800" dirty="0">
                <a:effectLst/>
                <a:latin typeface="MinionPro"/>
              </a:rPr>
              <a:t>- </a:t>
            </a:r>
            <a:endParaRPr lang="en-GB" dirty="0">
              <a:effectLst/>
            </a:endParaRPr>
          </a:p>
          <a:p>
            <a:pPr marL="0" indent="0">
              <a:buNone/>
            </a:pPr>
            <a:r>
              <a:rPr lang="en-GB" sz="1800" dirty="0">
                <a:effectLst/>
                <a:latin typeface="MinionPro"/>
              </a:rPr>
              <a:t>Statement by Mr </a:t>
            </a:r>
            <a:r>
              <a:rPr lang="en-CA" sz="1800" kern="0" dirty="0">
                <a:effectLst/>
                <a:latin typeface="Minion Pro"/>
                <a:ea typeface="Times New Roman" panose="02020603050405020304" pitchFamily="18" charset="0"/>
                <a:cs typeface="Times New Roman" panose="02020603050405020304" pitchFamily="18" charset="0"/>
              </a:rPr>
              <a:t>Lloyd Jose </a:t>
            </a:r>
            <a:r>
              <a:rPr lang="en-CA" sz="1800" kern="0" dirty="0" err="1">
                <a:effectLst/>
                <a:latin typeface="Minion Pro"/>
                <a:ea typeface="Times New Roman" panose="02020603050405020304" pitchFamily="18" charset="0"/>
                <a:cs typeface="Times New Roman" panose="02020603050405020304" pitchFamily="18" charset="0"/>
              </a:rPr>
              <a:t>Nunag</a:t>
            </a:r>
            <a:r>
              <a:rPr lang="en-CA" sz="1800" kern="0" dirty="0">
                <a:effectLst/>
                <a:latin typeface="Minion Pro"/>
                <a:ea typeface="Times New Roman" panose="02020603050405020304" pitchFamily="18" charset="0"/>
                <a:cs typeface="Times New Roman" panose="02020603050405020304" pitchFamily="18" charset="0"/>
              </a:rPr>
              <a:t> fro</a:t>
            </a:r>
            <a:r>
              <a:rPr lang="en-CA" sz="1800" kern="0" dirty="0">
                <a:latin typeface="Minion Pro"/>
                <a:ea typeface="Times New Roman" panose="02020603050405020304" pitchFamily="18" charset="0"/>
                <a:cs typeface="Times New Roman" panose="02020603050405020304" pitchFamily="18" charset="0"/>
              </a:rPr>
              <a:t>m </a:t>
            </a:r>
            <a:r>
              <a:rPr lang="en-GB" sz="1800" dirty="0">
                <a:effectLst/>
                <a:latin typeface="MinionPro"/>
              </a:rPr>
              <a:t>the Global Youth Council for Existential Threats, One Young World </a:t>
            </a:r>
            <a:endParaRPr lang="en-GB" dirty="0">
              <a:effectLst/>
            </a:endParaRPr>
          </a:p>
          <a:p>
            <a:pPr marL="0" indent="0">
              <a:buNone/>
            </a:pPr>
            <a:r>
              <a:rPr lang="en-GB" sz="1800" b="1" dirty="0">
                <a:effectLst/>
                <a:latin typeface="MyriadPro"/>
              </a:rPr>
              <a:t>2.10pm </a:t>
            </a:r>
            <a:r>
              <a:rPr lang="en-GB" sz="1800" dirty="0">
                <a:effectLst/>
                <a:latin typeface="MyriadPro"/>
              </a:rPr>
              <a:t>– </a:t>
            </a:r>
            <a:r>
              <a:rPr lang="en-GB" sz="1800" b="1" dirty="0">
                <a:effectLst/>
                <a:latin typeface="MyriadPro"/>
              </a:rPr>
              <a:t>Strengthening Global Governance to Prevent Threats and Reduce Risks to Human Existence </a:t>
            </a:r>
            <a:r>
              <a:rPr lang="en-GB" sz="1800" dirty="0">
                <a:effectLst/>
                <a:latin typeface="MinionPro"/>
              </a:rPr>
              <a:t>- Discussion facilitated by Ella Robertson McKay, One Young World: </a:t>
            </a:r>
            <a:endParaRPr lang="en-GB" dirty="0">
              <a:effectLst/>
            </a:endParaRPr>
          </a:p>
          <a:p>
            <a:pPr marL="0" indent="0">
              <a:buNone/>
            </a:pPr>
            <a:r>
              <a:rPr lang="en-GB" sz="1800" dirty="0">
                <a:effectLst/>
                <a:latin typeface="SymbolMT"/>
              </a:rPr>
              <a:t>• </a:t>
            </a:r>
            <a:r>
              <a:rPr lang="en-GB" sz="1800" dirty="0">
                <a:effectLst/>
                <a:latin typeface="MinionPro"/>
              </a:rPr>
              <a:t>Advancing a Global Security Council for Existential Threats – Comments on draft Terms of Reference: Function and Process, Objectives and Governance </a:t>
            </a:r>
          </a:p>
          <a:p>
            <a:pPr marL="0" indent="0">
              <a:buNone/>
            </a:pPr>
            <a:r>
              <a:rPr lang="en-GB" sz="2400" b="1" dirty="0">
                <a:latin typeface="MinionPro"/>
              </a:rPr>
              <a:t>Anticipated outcomes: </a:t>
            </a:r>
          </a:p>
          <a:p>
            <a:r>
              <a:rPr lang="en-GB" sz="2400" dirty="0">
                <a:latin typeface="MinionPro"/>
              </a:rPr>
              <a:t>Improved Terms of Reference for a </a:t>
            </a:r>
            <a:r>
              <a:rPr lang="en-GB" sz="2400" b="1" dirty="0">
                <a:latin typeface="MinionPro"/>
              </a:rPr>
              <a:t>Global Security Council for Existential Threats</a:t>
            </a:r>
          </a:p>
          <a:p>
            <a:r>
              <a:rPr lang="en-GB" sz="2400" dirty="0">
                <a:effectLst/>
                <a:latin typeface="MinionPro"/>
              </a:rPr>
              <a:t>Outline next steps for advancing the </a:t>
            </a:r>
            <a:r>
              <a:rPr lang="en-GB" sz="2400" b="1" dirty="0">
                <a:effectLst/>
                <a:latin typeface="MinionPro"/>
              </a:rPr>
              <a:t>Council and Strategy X – </a:t>
            </a:r>
            <a:r>
              <a:rPr lang="en-GB" sz="2400" b="1" dirty="0">
                <a:latin typeface="MinionPro"/>
              </a:rPr>
              <a:t>EXIST </a:t>
            </a:r>
            <a:r>
              <a:rPr lang="en-GB" sz="2400" dirty="0">
                <a:effectLst/>
                <a:latin typeface="MinionPro"/>
              </a:rPr>
              <a:t>with partners</a:t>
            </a:r>
            <a:endParaRPr lang="en-GB" sz="2400" dirty="0">
              <a:effectLst/>
            </a:endParaRPr>
          </a:p>
          <a:p>
            <a:endParaRPr lang="en-US" dirty="0"/>
          </a:p>
        </p:txBody>
      </p:sp>
      <p:pic>
        <p:nvPicPr>
          <p:cNvPr id="4" name="Picture 1">
            <a:extLst>
              <a:ext uri="{FF2B5EF4-FFF2-40B4-BE49-F238E27FC236}">
                <a16:creationId xmlns:a16="http://schemas.microsoft.com/office/drawing/2014/main" id="{5557BFC6-AFF2-F0A3-87CF-A141E9FBD171}"/>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0" y="0"/>
            <a:ext cx="1250926" cy="73401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AC_2011Logo_Stack.jpg">
            <a:extLst>
              <a:ext uri="{FF2B5EF4-FFF2-40B4-BE49-F238E27FC236}">
                <a16:creationId xmlns:a16="http://schemas.microsoft.com/office/drawing/2014/main" id="{D043B222-9A4D-09B4-E294-450D1D13C80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88436" y="11249"/>
            <a:ext cx="791451" cy="892148"/>
          </a:xfrm>
          <a:prstGeom prst="rect">
            <a:avLst/>
          </a:prstGeom>
        </p:spPr>
      </p:pic>
    </p:spTree>
    <p:extLst>
      <p:ext uri="{BB962C8B-B14F-4D97-AF65-F5344CB8AC3E}">
        <p14:creationId xmlns:p14="http://schemas.microsoft.com/office/powerpoint/2010/main" val="2983075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9791ED7-00D9-11E4-0F1E-05D4D860FE5D}"/>
              </a:ext>
            </a:extLst>
          </p:cNvPr>
          <p:cNvSpPr txBox="1"/>
          <p:nvPr/>
        </p:nvSpPr>
        <p:spPr>
          <a:xfrm>
            <a:off x="1131822" y="28800"/>
            <a:ext cx="10364633" cy="954107"/>
          </a:xfrm>
          <a:prstGeom prst="rect">
            <a:avLst/>
          </a:prstGeom>
          <a:noFill/>
        </p:spPr>
        <p:txBody>
          <a:bodyPr wrap="none" rtlCol="0">
            <a:spAutoFit/>
          </a:bodyPr>
          <a:lstStyle/>
          <a:p>
            <a:pPr algn="ctr"/>
            <a:r>
              <a:rPr lang="en-US" sz="2800" b="1" dirty="0"/>
              <a:t>Draft Terms of Reference for Discussion</a:t>
            </a:r>
          </a:p>
          <a:p>
            <a:pPr algn="ctr"/>
            <a:r>
              <a:rPr lang="en-US" sz="2800" b="1" dirty="0"/>
              <a:t>An intergenerational  ‘Global Security Council for Existential Threats’</a:t>
            </a:r>
          </a:p>
        </p:txBody>
      </p:sp>
      <p:sp>
        <p:nvSpPr>
          <p:cNvPr id="5" name="Rounded Rectangle 4">
            <a:extLst>
              <a:ext uri="{FF2B5EF4-FFF2-40B4-BE49-F238E27FC236}">
                <a16:creationId xmlns:a16="http://schemas.microsoft.com/office/drawing/2014/main" id="{D912FA87-7422-832F-8A2A-7FC4142A5B8F}"/>
              </a:ext>
            </a:extLst>
          </p:cNvPr>
          <p:cNvSpPr/>
          <p:nvPr/>
        </p:nvSpPr>
        <p:spPr>
          <a:xfrm>
            <a:off x="636167" y="1923959"/>
            <a:ext cx="11013527" cy="625311"/>
          </a:xfrm>
          <a:prstGeom prst="roundRect">
            <a:avLst/>
          </a:prstGeom>
          <a:solidFill>
            <a:srgbClr val="521B9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t>Young Leaders from OYW GYSC - EXIST – </a:t>
            </a:r>
            <a:r>
              <a:rPr lang="en-US" sz="2000" b="1" dirty="0"/>
              <a:t>CO-CHAIRS – </a:t>
            </a:r>
            <a:r>
              <a:rPr lang="en-US" sz="2000" dirty="0"/>
              <a:t>Former Heads of Government Group </a:t>
            </a:r>
            <a:r>
              <a:rPr lang="en-US" sz="2000" dirty="0" err="1"/>
              <a:t>eg</a:t>
            </a:r>
            <a:r>
              <a:rPr lang="en-US" sz="2000" dirty="0"/>
              <a:t> IAC </a:t>
            </a:r>
          </a:p>
        </p:txBody>
      </p:sp>
      <p:sp>
        <p:nvSpPr>
          <p:cNvPr id="6" name="Rounded Rectangle 5">
            <a:extLst>
              <a:ext uri="{FF2B5EF4-FFF2-40B4-BE49-F238E27FC236}">
                <a16:creationId xmlns:a16="http://schemas.microsoft.com/office/drawing/2014/main" id="{DF1F0441-3E28-72C1-36C6-5EEA532501F8}"/>
              </a:ext>
            </a:extLst>
          </p:cNvPr>
          <p:cNvSpPr/>
          <p:nvPr/>
        </p:nvSpPr>
        <p:spPr>
          <a:xfrm>
            <a:off x="5190658" y="2693158"/>
            <a:ext cx="6459036" cy="2437214"/>
          </a:xfrm>
          <a:prstGeom prst="roundRect">
            <a:avLst/>
          </a:prstGeom>
          <a:solidFill>
            <a:srgbClr val="00919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t>Objectives:</a:t>
            </a:r>
          </a:p>
          <a:p>
            <a:pPr marL="342900" indent="-342900">
              <a:buFont typeface="Arial" panose="020B0604020202020204" pitchFamily="34" charset="0"/>
              <a:buChar char="•"/>
            </a:pPr>
            <a:r>
              <a:rPr lang="en-US" sz="2000" b="1" dirty="0"/>
              <a:t>Governance – </a:t>
            </a:r>
            <a:r>
              <a:rPr lang="en-US" sz="2000" dirty="0"/>
              <a:t>policy, legal &amp; financial mechanisms</a:t>
            </a:r>
          </a:p>
          <a:p>
            <a:pPr marL="342900" indent="-342900">
              <a:buFont typeface="Arial" panose="020B0604020202020204" pitchFamily="34" charset="0"/>
              <a:buChar char="•"/>
            </a:pPr>
            <a:r>
              <a:rPr lang="en-US" sz="2000" b="1" dirty="0"/>
              <a:t>Strategy</a:t>
            </a:r>
            <a:r>
              <a:rPr lang="en-US" sz="2000" dirty="0"/>
              <a:t> – develop and deliver a living plan/ processes</a:t>
            </a:r>
          </a:p>
          <a:p>
            <a:pPr marL="342900" indent="-342900">
              <a:buFont typeface="Arial" panose="020B0604020202020204" pitchFamily="34" charset="0"/>
              <a:buChar char="•"/>
            </a:pPr>
            <a:r>
              <a:rPr lang="en-US" sz="2000" b="1" dirty="0"/>
              <a:t>Advocacy – </a:t>
            </a:r>
            <a:r>
              <a:rPr lang="en-US" sz="2000" dirty="0"/>
              <a:t>launch, plus a social media campaign </a:t>
            </a:r>
          </a:p>
          <a:p>
            <a:pPr marL="342900" indent="-342900">
              <a:buFont typeface="Arial" panose="020B0604020202020204" pitchFamily="34" charset="0"/>
              <a:buChar char="•"/>
            </a:pPr>
            <a:r>
              <a:rPr lang="en-US" sz="2000" b="1" dirty="0"/>
              <a:t>Platform – </a:t>
            </a:r>
            <a:r>
              <a:rPr lang="en-US" sz="2000" dirty="0"/>
              <a:t>digital solutions, tools and coordination</a:t>
            </a:r>
          </a:p>
          <a:p>
            <a:pPr marL="342900" indent="-342900">
              <a:buFont typeface="Arial" panose="020B0604020202020204" pitchFamily="34" charset="0"/>
              <a:buChar char="•"/>
            </a:pPr>
            <a:r>
              <a:rPr lang="en-US" sz="2000" b="1" dirty="0"/>
              <a:t>Alliance – </a:t>
            </a:r>
            <a:r>
              <a:rPr lang="en-US" sz="2000" dirty="0"/>
              <a:t>connect</a:t>
            </a:r>
            <a:r>
              <a:rPr lang="en-US" sz="2000" b="1" dirty="0"/>
              <a:t> </a:t>
            </a:r>
            <a:r>
              <a:rPr lang="en-US" sz="2000" dirty="0"/>
              <a:t>experts and collaborative partners</a:t>
            </a:r>
          </a:p>
          <a:p>
            <a:pPr marL="342900" indent="-342900">
              <a:buFont typeface="Arial" panose="020B0604020202020204" pitchFamily="34" charset="0"/>
              <a:buChar char="•"/>
            </a:pPr>
            <a:r>
              <a:rPr lang="en-US" sz="2000" b="1" dirty="0"/>
              <a:t>Leaders – </a:t>
            </a:r>
            <a:r>
              <a:rPr lang="en-US" sz="2000" dirty="0"/>
              <a:t>education, skills &amp; professional development</a:t>
            </a:r>
          </a:p>
        </p:txBody>
      </p:sp>
      <p:sp>
        <p:nvSpPr>
          <p:cNvPr id="7" name="Rounded Rectangle 6">
            <a:extLst>
              <a:ext uri="{FF2B5EF4-FFF2-40B4-BE49-F238E27FC236}">
                <a16:creationId xmlns:a16="http://schemas.microsoft.com/office/drawing/2014/main" id="{2EAB2ED4-8E13-D863-B688-CD750F8CD89B}"/>
              </a:ext>
            </a:extLst>
          </p:cNvPr>
          <p:cNvSpPr/>
          <p:nvPr/>
        </p:nvSpPr>
        <p:spPr>
          <a:xfrm>
            <a:off x="4430333" y="5255950"/>
            <a:ext cx="3425194" cy="1441236"/>
          </a:xfrm>
          <a:prstGeom prst="roundRect">
            <a:avLst/>
          </a:prstGeom>
          <a:solidFill>
            <a:srgbClr val="D883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Committees/ Working Groups:</a:t>
            </a:r>
          </a:p>
          <a:p>
            <a:pPr marL="285750" indent="-285750" algn="ctr">
              <a:buFont typeface="Arial" panose="020B0604020202020204" pitchFamily="34" charset="0"/>
              <a:buChar char="•"/>
            </a:pPr>
            <a:r>
              <a:rPr lang="en-US" dirty="0"/>
              <a:t>Planet- People- Peace</a:t>
            </a:r>
          </a:p>
          <a:p>
            <a:pPr marL="285750" indent="-285750" algn="ctr">
              <a:buFont typeface="Arial" panose="020B0604020202020204" pitchFamily="34" charset="0"/>
              <a:buChar char="•"/>
            </a:pPr>
            <a:r>
              <a:rPr lang="en-US" dirty="0"/>
              <a:t>Governance &amp; Financing</a:t>
            </a:r>
          </a:p>
          <a:p>
            <a:pPr marL="285750" indent="-285750" algn="ctr">
              <a:buFont typeface="Arial" panose="020B0604020202020204" pitchFamily="34" charset="0"/>
              <a:buChar char="•"/>
            </a:pPr>
            <a:r>
              <a:rPr lang="en-US" dirty="0"/>
              <a:t>Digital Futures Platform </a:t>
            </a:r>
          </a:p>
          <a:p>
            <a:pPr marL="285750" indent="-285750" algn="ctr">
              <a:buFont typeface="Arial" panose="020B0604020202020204" pitchFamily="34" charset="0"/>
              <a:buChar char="•"/>
            </a:pPr>
            <a:r>
              <a:rPr lang="en-US" dirty="0"/>
              <a:t>Advocacy &amp; Alliance</a:t>
            </a:r>
          </a:p>
        </p:txBody>
      </p:sp>
      <p:sp>
        <p:nvSpPr>
          <p:cNvPr id="8" name="Rounded Rectangle 7">
            <a:extLst>
              <a:ext uri="{FF2B5EF4-FFF2-40B4-BE49-F238E27FC236}">
                <a16:creationId xmlns:a16="http://schemas.microsoft.com/office/drawing/2014/main" id="{A4697487-A2FE-ED2B-40D8-EF5CC69AA6AE}"/>
              </a:ext>
            </a:extLst>
          </p:cNvPr>
          <p:cNvSpPr/>
          <p:nvPr/>
        </p:nvSpPr>
        <p:spPr>
          <a:xfrm>
            <a:off x="636167" y="5255951"/>
            <a:ext cx="3425194" cy="1459545"/>
          </a:xfrm>
          <a:prstGeom prst="roundRect">
            <a:avLst/>
          </a:prstGeom>
          <a:solidFill>
            <a:srgbClr val="0432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Membership:</a:t>
            </a:r>
          </a:p>
          <a:p>
            <a:pPr marL="285750" indent="-285750" algn="ctr">
              <a:buFont typeface="Arial" panose="020B0604020202020204" pitchFamily="34" charset="0"/>
              <a:buChar char="•"/>
            </a:pPr>
            <a:r>
              <a:rPr lang="en-US" dirty="0"/>
              <a:t>International &amp; Regional </a:t>
            </a:r>
          </a:p>
          <a:p>
            <a:pPr marL="285750" indent="-285750" algn="ctr">
              <a:buFont typeface="Arial" panose="020B0604020202020204" pitchFamily="34" charset="0"/>
              <a:buChar char="•"/>
            </a:pPr>
            <a:r>
              <a:rPr lang="en-US" dirty="0"/>
              <a:t>Youth &amp; Intergenerational</a:t>
            </a:r>
          </a:p>
          <a:p>
            <a:pPr marL="285750" indent="-285750" algn="ctr">
              <a:buFont typeface="Arial" panose="020B0604020202020204" pitchFamily="34" charset="0"/>
              <a:buChar char="•"/>
            </a:pPr>
            <a:r>
              <a:rPr lang="en-US" dirty="0"/>
              <a:t>Indigenous/ Ethics/ Experts</a:t>
            </a:r>
          </a:p>
          <a:p>
            <a:pPr marL="285750" indent="-285750" algn="ctr">
              <a:buFont typeface="Arial" panose="020B0604020202020204" pitchFamily="34" charset="0"/>
              <a:buChar char="•"/>
            </a:pPr>
            <a:r>
              <a:rPr lang="en-US" dirty="0"/>
              <a:t>Committee Chairs </a:t>
            </a:r>
          </a:p>
        </p:txBody>
      </p:sp>
      <p:sp>
        <p:nvSpPr>
          <p:cNvPr id="9" name="Rounded Rectangle 8">
            <a:extLst>
              <a:ext uri="{FF2B5EF4-FFF2-40B4-BE49-F238E27FC236}">
                <a16:creationId xmlns:a16="http://schemas.microsoft.com/office/drawing/2014/main" id="{B46FC4E2-DD01-ED8B-4D4F-52005495DC83}"/>
              </a:ext>
            </a:extLst>
          </p:cNvPr>
          <p:cNvSpPr/>
          <p:nvPr/>
        </p:nvSpPr>
        <p:spPr>
          <a:xfrm>
            <a:off x="636167" y="1096610"/>
            <a:ext cx="11013527" cy="742882"/>
          </a:xfrm>
          <a:prstGeom prst="roundRect">
            <a:avLst/>
          </a:prstGeom>
          <a:solidFill>
            <a:srgbClr val="9437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t>Purpose: </a:t>
            </a:r>
            <a:r>
              <a:rPr lang="en-GB" sz="2000" dirty="0">
                <a:effectLst/>
                <a:latin typeface="Minion Pro"/>
                <a:ea typeface="DengXian" panose="02010600030101010101" pitchFamily="2" charset="-122"/>
                <a:cs typeface="Calibri" panose="020F0502020204030204" pitchFamily="34" charset="0"/>
              </a:rPr>
              <a:t>To strengthen global and multi-lateral capabilities to prevent and reduce risks from </a:t>
            </a:r>
          </a:p>
          <a:p>
            <a:pPr algn="ctr"/>
            <a:r>
              <a:rPr lang="en-GB" sz="2000" dirty="0">
                <a:effectLst/>
                <a:latin typeface="Minion Pro"/>
                <a:ea typeface="DengXian" panose="02010600030101010101" pitchFamily="2" charset="-122"/>
                <a:cs typeface="Calibri" panose="020F0502020204030204" pitchFamily="34" charset="0"/>
              </a:rPr>
              <a:t>existential threats in order to ensure human survival</a:t>
            </a:r>
            <a:r>
              <a:rPr lang="en-GB" sz="2000" dirty="0">
                <a:effectLst/>
              </a:rPr>
              <a:t> </a:t>
            </a:r>
            <a:endParaRPr lang="en-US" sz="2000" dirty="0"/>
          </a:p>
        </p:txBody>
      </p:sp>
      <p:sp>
        <p:nvSpPr>
          <p:cNvPr id="10" name="Rounded Rectangle 9">
            <a:extLst>
              <a:ext uri="{FF2B5EF4-FFF2-40B4-BE49-F238E27FC236}">
                <a16:creationId xmlns:a16="http://schemas.microsoft.com/office/drawing/2014/main" id="{4FC258BB-26F9-2529-6153-F6BFBEC781E3}"/>
              </a:ext>
            </a:extLst>
          </p:cNvPr>
          <p:cNvSpPr/>
          <p:nvPr/>
        </p:nvSpPr>
        <p:spPr>
          <a:xfrm>
            <a:off x="8224499" y="5274260"/>
            <a:ext cx="3425194" cy="1422926"/>
          </a:xfrm>
          <a:prstGeom prst="roundRect">
            <a:avLst/>
          </a:prstGeom>
          <a:solidFill>
            <a:srgbClr val="FF2F9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i="1" dirty="0"/>
              <a:t>To be Established: </a:t>
            </a:r>
          </a:p>
          <a:p>
            <a:pPr marL="285750" indent="-285750" algn="ctr">
              <a:buFont typeface="Arial" panose="020B0604020202020204" pitchFamily="34" charset="0"/>
              <a:buChar char="•"/>
            </a:pPr>
            <a:r>
              <a:rPr lang="en-US" sz="2000" b="1" i="1" dirty="0"/>
              <a:t>Relationship with  </a:t>
            </a:r>
          </a:p>
          <a:p>
            <a:pPr algn="ctr"/>
            <a:r>
              <a:rPr lang="en-US" sz="2000" b="1" i="1" dirty="0"/>
              <a:t>Member States and UN</a:t>
            </a:r>
          </a:p>
          <a:p>
            <a:pPr marL="285750" indent="-285750" algn="ctr">
              <a:buFont typeface="Arial" panose="020B0604020202020204" pitchFamily="34" charset="0"/>
              <a:buChar char="•"/>
            </a:pPr>
            <a:r>
              <a:rPr lang="en-US" sz="2000" b="1" i="1" dirty="0"/>
              <a:t>Secretariat &amp; Resources</a:t>
            </a:r>
          </a:p>
        </p:txBody>
      </p:sp>
      <p:sp>
        <p:nvSpPr>
          <p:cNvPr id="11" name="Rounded Rectangle 10">
            <a:extLst>
              <a:ext uri="{FF2B5EF4-FFF2-40B4-BE49-F238E27FC236}">
                <a16:creationId xmlns:a16="http://schemas.microsoft.com/office/drawing/2014/main" id="{42E959D3-792B-5030-3044-42FA1AA59C92}"/>
              </a:ext>
            </a:extLst>
          </p:cNvPr>
          <p:cNvSpPr/>
          <p:nvPr/>
        </p:nvSpPr>
        <p:spPr>
          <a:xfrm>
            <a:off x="636167" y="2684003"/>
            <a:ext cx="3559770" cy="2437215"/>
          </a:xfrm>
          <a:prstGeom prst="roundRect">
            <a:avLst/>
          </a:prstGeom>
          <a:solidFill>
            <a:srgbClr val="0096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t>Functions and Processes:</a:t>
            </a:r>
          </a:p>
          <a:p>
            <a:pPr marL="342900" lvl="0" indent="-342900" rtl="0">
              <a:buFont typeface="Symbol" pitchFamily="2" charset="2"/>
              <a:buChar char=""/>
            </a:pPr>
            <a:r>
              <a:rPr lang="en-GB" sz="1800" dirty="0">
                <a:effectLst/>
                <a:latin typeface="Helvetica" pitchFamily="2" charset="0"/>
                <a:ea typeface="DengXian" panose="02010600030101010101" pitchFamily="2" charset="-122"/>
                <a:cs typeface="Arial" panose="020B0604020202020204" pitchFamily="34" charset="0"/>
              </a:rPr>
              <a:t>Risk Assessment</a:t>
            </a:r>
          </a:p>
          <a:p>
            <a:pPr marL="342900" lvl="0" indent="-342900" rtl="0">
              <a:buFont typeface="Symbol" pitchFamily="2" charset="2"/>
              <a:buChar char=""/>
            </a:pPr>
            <a:r>
              <a:rPr lang="en-GB" sz="1800" dirty="0">
                <a:effectLst/>
                <a:latin typeface="Helvetica" pitchFamily="2" charset="0"/>
                <a:ea typeface="DengXian" panose="02010600030101010101" pitchFamily="2" charset="-122"/>
                <a:cs typeface="Arial" panose="020B0604020202020204" pitchFamily="34" charset="0"/>
              </a:rPr>
              <a:t>Effective Actions</a:t>
            </a:r>
          </a:p>
          <a:p>
            <a:pPr marL="342900" lvl="0" indent="-342900" rtl="0">
              <a:buFont typeface="Symbol" pitchFamily="2" charset="2"/>
              <a:buChar char=""/>
            </a:pPr>
            <a:r>
              <a:rPr lang="en-GB" sz="1800" dirty="0">
                <a:effectLst/>
                <a:latin typeface="Helvetica" pitchFamily="2" charset="0"/>
                <a:ea typeface="DengXian" panose="02010600030101010101" pitchFamily="2" charset="-122"/>
                <a:cs typeface="Arial" panose="020B0604020202020204" pitchFamily="34" charset="0"/>
              </a:rPr>
              <a:t>Sustainable Systems</a:t>
            </a:r>
            <a:endParaRPr lang="en-GB" dirty="0">
              <a:latin typeface="Calibri" panose="020F0502020204030204" pitchFamily="34" charset="0"/>
              <a:ea typeface="DengXian" panose="02010600030101010101" pitchFamily="2" charset="-122"/>
              <a:cs typeface="Arial" panose="020B0604020202020204" pitchFamily="34" charset="0"/>
            </a:endParaRPr>
          </a:p>
          <a:p>
            <a:pPr marL="342900" lvl="0" indent="-342900" rtl="0">
              <a:buFont typeface="Symbol" pitchFamily="2" charset="2"/>
              <a:buChar char=""/>
            </a:pPr>
            <a:r>
              <a:rPr lang="en-GB" sz="1800" dirty="0">
                <a:effectLst/>
                <a:latin typeface="Helvetica" pitchFamily="2" charset="0"/>
                <a:ea typeface="DengXian" panose="02010600030101010101" pitchFamily="2" charset="-122"/>
                <a:cs typeface="Arial" panose="020B0604020202020204" pitchFamily="34" charset="0"/>
              </a:rPr>
              <a:t>Communicate Risks</a:t>
            </a:r>
            <a:endParaRPr lang="en-GB" sz="18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buFont typeface="Symbol" pitchFamily="2" charset="2"/>
              <a:buChar char=""/>
            </a:pPr>
            <a:r>
              <a:rPr lang="en-GB" sz="1800" dirty="0">
                <a:effectLst/>
                <a:latin typeface="Helvetica" pitchFamily="2" charset="0"/>
                <a:ea typeface="DengXian" panose="02010600030101010101" pitchFamily="2" charset="-122"/>
                <a:cs typeface="Arial" panose="020B0604020202020204" pitchFamily="34" charset="0"/>
              </a:rPr>
              <a:t>Ethical Values</a:t>
            </a:r>
            <a:endParaRPr lang="en-GB" sz="18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buFont typeface="Symbol" pitchFamily="2" charset="2"/>
              <a:buChar char=""/>
            </a:pPr>
            <a:r>
              <a:rPr lang="en-GB" sz="1800" dirty="0">
                <a:effectLst/>
                <a:latin typeface="Helvetica" pitchFamily="2" charset="0"/>
                <a:ea typeface="DengXian" panose="02010600030101010101" pitchFamily="2" charset="-122"/>
                <a:cs typeface="Arial" panose="020B0604020202020204" pitchFamily="34" charset="0"/>
              </a:rPr>
              <a:t>Multilateral Collaboration</a:t>
            </a:r>
            <a:endParaRPr lang="en-GB" dirty="0">
              <a:latin typeface="Calibri" panose="020F0502020204030204" pitchFamily="34" charset="0"/>
              <a:ea typeface="DengXian" panose="02010600030101010101" pitchFamily="2" charset="-122"/>
              <a:cs typeface="Arial" panose="020B0604020202020204" pitchFamily="34" charset="0"/>
            </a:endParaRPr>
          </a:p>
          <a:p>
            <a:pPr marL="342900" lvl="0" indent="-342900">
              <a:buFont typeface="Symbol" pitchFamily="2" charset="2"/>
              <a:buChar char=""/>
            </a:pPr>
            <a:r>
              <a:rPr lang="en-GB" sz="1800" dirty="0">
                <a:effectLst/>
                <a:latin typeface="Helvetica" pitchFamily="2" charset="0"/>
                <a:ea typeface="DengXian" panose="02010600030101010101" pitchFamily="2" charset="-122"/>
                <a:cs typeface="Arial" panose="020B0604020202020204" pitchFamily="34" charset="0"/>
              </a:rPr>
              <a:t>Diplomacy</a:t>
            </a:r>
            <a:endParaRPr lang="en-US" sz="2000" dirty="0"/>
          </a:p>
        </p:txBody>
      </p:sp>
      <p:sp>
        <p:nvSpPr>
          <p:cNvPr id="12" name="Right Arrow 11">
            <a:extLst>
              <a:ext uri="{FF2B5EF4-FFF2-40B4-BE49-F238E27FC236}">
                <a16:creationId xmlns:a16="http://schemas.microsoft.com/office/drawing/2014/main" id="{C797A229-5A85-BA4F-959C-6834B84144E0}"/>
              </a:ext>
            </a:extLst>
          </p:cNvPr>
          <p:cNvSpPr/>
          <p:nvPr/>
        </p:nvSpPr>
        <p:spPr>
          <a:xfrm>
            <a:off x="4302393" y="3660294"/>
            <a:ext cx="763144"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49135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8F3B0119-F3F2-4361-90BF-85D673454A1E}"/>
              </a:ext>
            </a:extLst>
          </p:cNvPr>
          <p:cNvSpPr>
            <a:spLocks noGrp="1"/>
          </p:cNvSpPr>
          <p:nvPr>
            <p:ph sz="half" idx="4294967295"/>
          </p:nvPr>
        </p:nvSpPr>
        <p:spPr>
          <a:xfrm>
            <a:off x="1135487" y="-255562"/>
            <a:ext cx="4073525" cy="979106"/>
          </a:xfrm>
        </p:spPr>
        <p:txBody>
          <a:bodyPr>
            <a:normAutofit lnSpcReduction="10000"/>
          </a:bodyPr>
          <a:lstStyle/>
          <a:p>
            <a:pPr marL="0" indent="0">
              <a:buNone/>
            </a:pPr>
            <a:endParaRPr lang="en-US" dirty="0"/>
          </a:p>
          <a:p>
            <a:pPr marL="0" indent="0">
              <a:buNone/>
            </a:pPr>
            <a:r>
              <a:rPr lang="en-US" b="1" dirty="0"/>
              <a:t>For Further Reading!</a:t>
            </a:r>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dirty="0"/>
          </a:p>
        </p:txBody>
      </p:sp>
      <p:sp>
        <p:nvSpPr>
          <p:cNvPr id="9" name="TextBox 8">
            <a:extLst>
              <a:ext uri="{FF2B5EF4-FFF2-40B4-BE49-F238E27FC236}">
                <a16:creationId xmlns:a16="http://schemas.microsoft.com/office/drawing/2014/main" id="{BFA8DBBC-4447-2A47-8BC9-07179DA91D61}"/>
              </a:ext>
            </a:extLst>
          </p:cNvPr>
          <p:cNvSpPr txBox="1"/>
          <p:nvPr/>
        </p:nvSpPr>
        <p:spPr>
          <a:xfrm>
            <a:off x="393078" y="6268454"/>
            <a:ext cx="6097978" cy="461665"/>
          </a:xfrm>
          <a:prstGeom prst="rect">
            <a:avLst/>
          </a:prstGeom>
          <a:noFill/>
        </p:spPr>
        <p:txBody>
          <a:bodyPr wrap="square">
            <a:spAutoFit/>
          </a:bodyPr>
          <a:lstStyle/>
          <a:p>
            <a:r>
              <a:rPr lang="en-US" sz="2400" b="1" i="1" dirty="0"/>
              <a:t>Contact:  </a:t>
            </a:r>
            <a:r>
              <a:rPr lang="en-US" sz="2400" b="1" i="1" dirty="0">
                <a:hlinkClick r:id="rId3"/>
              </a:rPr>
              <a:t>Drjonurse@gmail.com</a:t>
            </a:r>
            <a:endParaRPr lang="en-US" sz="2400" b="1" dirty="0"/>
          </a:p>
        </p:txBody>
      </p:sp>
      <p:pic>
        <p:nvPicPr>
          <p:cNvPr id="3" name="Picture 2">
            <a:extLst>
              <a:ext uri="{FF2B5EF4-FFF2-40B4-BE49-F238E27FC236}">
                <a16:creationId xmlns:a16="http://schemas.microsoft.com/office/drawing/2014/main" id="{7C1F73DC-FD64-76B5-B3C9-CA964EE99127}"/>
              </a:ext>
            </a:extLst>
          </p:cNvPr>
          <p:cNvPicPr>
            <a:picLocks noChangeAspect="1"/>
          </p:cNvPicPr>
          <p:nvPr/>
        </p:nvPicPr>
        <p:blipFill>
          <a:blip r:embed="rId4"/>
          <a:stretch>
            <a:fillRect/>
          </a:stretch>
        </p:blipFill>
        <p:spPr>
          <a:xfrm>
            <a:off x="843148" y="830741"/>
            <a:ext cx="3708654" cy="5409913"/>
          </a:xfrm>
          <a:prstGeom prst="rect">
            <a:avLst/>
          </a:prstGeom>
        </p:spPr>
      </p:pic>
      <p:sp>
        <p:nvSpPr>
          <p:cNvPr id="7" name="TextBox 6">
            <a:extLst>
              <a:ext uri="{FF2B5EF4-FFF2-40B4-BE49-F238E27FC236}">
                <a16:creationId xmlns:a16="http://schemas.microsoft.com/office/drawing/2014/main" id="{CA9C8A97-03BF-BB7F-12AA-D33D8075278A}"/>
              </a:ext>
            </a:extLst>
          </p:cNvPr>
          <p:cNvSpPr txBox="1"/>
          <p:nvPr/>
        </p:nvSpPr>
        <p:spPr>
          <a:xfrm>
            <a:off x="5087935" y="1306313"/>
            <a:ext cx="6549884" cy="5139869"/>
          </a:xfrm>
          <a:prstGeom prst="rect">
            <a:avLst/>
          </a:prstGeom>
          <a:noFill/>
        </p:spPr>
        <p:txBody>
          <a:bodyPr wrap="square">
            <a:spAutoFit/>
          </a:bodyPr>
          <a:lstStyle/>
          <a:p>
            <a:r>
              <a:rPr lang="en-GB" sz="1600" b="0" i="0" dirty="0">
                <a:solidFill>
                  <a:srgbClr val="212529"/>
                </a:solidFill>
                <a:effectLst/>
                <a:latin typeface="open sans" panose="020B0606030504020204" pitchFamily="34" charset="0"/>
              </a:rPr>
              <a:t>This book explores the key learning for global leadership in response to the pandemic and argues the need for fundamental reform to governance paradigms, within the global security sphere and policymaking circles. Beginning with an analysis of the worldwide response to the COVID-19 pandemic, the book provides insights from evolution, history, and human behaviour to explain how our current leadership paradigms have contributed to today’s global health challenges. The book outlines future threats to human life and existence, including from our planetary emergency and draws lessons for the much larger crisis of climate change with the threat of massive biodiversity collapse. The second part of the book outlines tangible solutions to strengthen systems, transform leadership, governance and policy to enhance global security for both people and the planet, with the aim of averting future pandemics and threats to human existence including from our planetary emergency.</a:t>
            </a:r>
          </a:p>
          <a:p>
            <a:endParaRPr lang="en-GB" sz="800" dirty="0"/>
          </a:p>
          <a:p>
            <a:r>
              <a:rPr lang="en-GB" sz="2800" b="1" dirty="0">
                <a:solidFill>
                  <a:srgbClr val="D12128"/>
                </a:solidFill>
                <a:latin typeface="MyriadPro"/>
              </a:rPr>
              <a:t>25</a:t>
            </a:r>
            <a:r>
              <a:rPr lang="en-GB" sz="2800" b="1" dirty="0">
                <a:solidFill>
                  <a:srgbClr val="D12128"/>
                </a:solidFill>
                <a:effectLst/>
                <a:latin typeface="MyriadPro"/>
              </a:rPr>
              <a:t>% Discount Available - enter the code LLGHC25 at Routledge checkout</a:t>
            </a:r>
            <a:endParaRPr lang="en-GB" dirty="0"/>
          </a:p>
        </p:txBody>
      </p:sp>
      <p:sp>
        <p:nvSpPr>
          <p:cNvPr id="12" name="TextBox 11">
            <a:extLst>
              <a:ext uri="{FF2B5EF4-FFF2-40B4-BE49-F238E27FC236}">
                <a16:creationId xmlns:a16="http://schemas.microsoft.com/office/drawing/2014/main" id="{2888564A-F24C-D4EE-CEEE-956333F6AD19}"/>
              </a:ext>
            </a:extLst>
          </p:cNvPr>
          <p:cNvSpPr txBox="1"/>
          <p:nvPr/>
        </p:nvSpPr>
        <p:spPr>
          <a:xfrm>
            <a:off x="5104584" y="127881"/>
            <a:ext cx="6097978" cy="1200329"/>
          </a:xfrm>
          <a:prstGeom prst="rect">
            <a:avLst/>
          </a:prstGeom>
          <a:noFill/>
        </p:spPr>
        <p:txBody>
          <a:bodyPr wrap="square">
            <a:spAutoFit/>
          </a:bodyPr>
          <a:lstStyle/>
          <a:p>
            <a:r>
              <a:rPr lang="en-GB" sz="2400" b="1" dirty="0">
                <a:effectLst/>
                <a:latin typeface="MyriadPro"/>
              </a:rPr>
              <a:t>Leadership Lessons from a Global Health Crisis </a:t>
            </a:r>
            <a:endParaRPr lang="en-GB" sz="2400" dirty="0"/>
          </a:p>
          <a:p>
            <a:r>
              <a:rPr lang="en-GB" sz="2400" b="0" dirty="0">
                <a:effectLst/>
                <a:latin typeface="MyriadPro"/>
              </a:rPr>
              <a:t>From the Pandemic to the Climate Emergency </a:t>
            </a:r>
            <a:endParaRPr lang="en-GB" sz="2400" dirty="0"/>
          </a:p>
          <a:p>
            <a:r>
              <a:rPr lang="en-GB" sz="2400" i="1" dirty="0">
                <a:solidFill>
                  <a:srgbClr val="777777"/>
                </a:solidFill>
                <a:effectLst/>
                <a:latin typeface="Times" pitchFamily="2" charset="0"/>
              </a:rPr>
              <a:t>By </a:t>
            </a:r>
            <a:r>
              <a:rPr lang="en-GB" sz="2400" b="0" dirty="0">
                <a:effectLst/>
                <a:latin typeface="MyriadPro"/>
              </a:rPr>
              <a:t>Jo Nurse </a:t>
            </a:r>
            <a:endParaRPr lang="en-GB" sz="2400" dirty="0"/>
          </a:p>
        </p:txBody>
      </p:sp>
      <p:sp>
        <p:nvSpPr>
          <p:cNvPr id="14" name="TextBox 13">
            <a:extLst>
              <a:ext uri="{FF2B5EF4-FFF2-40B4-BE49-F238E27FC236}">
                <a16:creationId xmlns:a16="http://schemas.microsoft.com/office/drawing/2014/main" id="{6659B469-97B2-C451-4DC8-3BD416A619D4}"/>
              </a:ext>
            </a:extLst>
          </p:cNvPr>
          <p:cNvSpPr txBox="1"/>
          <p:nvPr/>
        </p:nvSpPr>
        <p:spPr>
          <a:xfrm>
            <a:off x="5104584" y="6240654"/>
            <a:ext cx="6977394" cy="523220"/>
          </a:xfrm>
          <a:prstGeom prst="rect">
            <a:avLst/>
          </a:prstGeom>
          <a:noFill/>
        </p:spPr>
        <p:txBody>
          <a:bodyPr wrap="square">
            <a:spAutoFit/>
          </a:bodyPr>
          <a:lstStyle/>
          <a:p>
            <a:r>
              <a:rPr lang="en-US" sz="1400" dirty="0">
                <a:hlinkClick r:id="rId5"/>
              </a:rPr>
              <a:t>https://www.routledge.com/Leadership-Lessons-from-a-Global-Health-Crisis-From-the-Pandemic-to-the/Nurse/p/book/9781032010038</a:t>
            </a:r>
            <a:endParaRPr lang="en-US" sz="1400" dirty="0"/>
          </a:p>
        </p:txBody>
      </p:sp>
    </p:spTree>
    <p:extLst>
      <p:ext uri="{BB962C8B-B14F-4D97-AF65-F5344CB8AC3E}">
        <p14:creationId xmlns:p14="http://schemas.microsoft.com/office/powerpoint/2010/main" val="1400857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3045894" y="1157516"/>
            <a:ext cx="5552290" cy="5124536"/>
          </a:xfrm>
          <a:prstGeom prst="ellipse">
            <a:avLst/>
          </a:prstGeom>
          <a:gradFill flip="none" rotWithShape="1">
            <a:gsLst>
              <a:gs pos="0">
                <a:srgbClr val="008080">
                  <a:alpha val="86000"/>
                </a:srgbClr>
              </a:gs>
              <a:gs pos="100000">
                <a:srgbClr val="FFFFFF">
                  <a:alpha val="74000"/>
                </a:srgbClr>
              </a:gs>
            </a:gsLst>
            <a:path path="circle">
              <a:fillToRect l="100000" t="100000"/>
            </a:path>
            <a:tileRect r="-100000" b="-100000"/>
          </a:gradFill>
          <a:ln w="28575" cmpd="sng"/>
          <a:effectLst>
            <a:glow rad="622300">
              <a:srgbClr val="FF0000">
                <a:alpha val="40000"/>
              </a:srgbClr>
            </a:glo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Left-Right Arrow 6"/>
          <p:cNvSpPr/>
          <p:nvPr/>
        </p:nvSpPr>
        <p:spPr>
          <a:xfrm rot="3471350">
            <a:off x="6250469" y="3191598"/>
            <a:ext cx="1403597" cy="474768"/>
          </a:xfrm>
          <a:prstGeom prst="leftRightArrow">
            <a:avLst/>
          </a:prstGeom>
          <a:solidFill>
            <a:srgbClr val="FFFF00"/>
          </a:solidFill>
          <a:ln>
            <a:solidFill>
              <a:srgbClr val="8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p:cNvSpPr txBox="1"/>
          <p:nvPr/>
        </p:nvSpPr>
        <p:spPr>
          <a:xfrm>
            <a:off x="3599792" y="4136091"/>
            <a:ext cx="1585819" cy="830997"/>
          </a:xfrm>
          <a:prstGeom prst="rect">
            <a:avLst/>
          </a:prstGeom>
          <a:noFill/>
        </p:spPr>
        <p:txBody>
          <a:bodyPr wrap="none" rtlCol="0">
            <a:spAutoFit/>
          </a:bodyPr>
          <a:lstStyle/>
          <a:p>
            <a:pPr algn="ctr"/>
            <a:r>
              <a:rPr lang="en-US" sz="2400" b="1" dirty="0"/>
              <a:t>Planetary</a:t>
            </a:r>
          </a:p>
          <a:p>
            <a:pPr algn="ctr"/>
            <a:r>
              <a:rPr lang="en-US" sz="2400" b="1" dirty="0"/>
              <a:t>Emergency</a:t>
            </a:r>
          </a:p>
        </p:txBody>
      </p:sp>
      <p:sp>
        <p:nvSpPr>
          <p:cNvPr id="10" name="TextBox 9"/>
          <p:cNvSpPr txBox="1"/>
          <p:nvPr/>
        </p:nvSpPr>
        <p:spPr>
          <a:xfrm>
            <a:off x="5143490" y="2177855"/>
            <a:ext cx="1557221" cy="461665"/>
          </a:xfrm>
          <a:prstGeom prst="rect">
            <a:avLst/>
          </a:prstGeom>
          <a:noFill/>
        </p:spPr>
        <p:txBody>
          <a:bodyPr wrap="none" rtlCol="0">
            <a:spAutoFit/>
          </a:bodyPr>
          <a:lstStyle/>
          <a:p>
            <a:r>
              <a:rPr lang="en-US" sz="2400" b="1" dirty="0"/>
              <a:t>Pandemics</a:t>
            </a:r>
          </a:p>
        </p:txBody>
      </p:sp>
      <p:sp>
        <p:nvSpPr>
          <p:cNvPr id="11" name="TextBox 10"/>
          <p:cNvSpPr txBox="1"/>
          <p:nvPr/>
        </p:nvSpPr>
        <p:spPr>
          <a:xfrm>
            <a:off x="6688030" y="4103084"/>
            <a:ext cx="1446165" cy="830997"/>
          </a:xfrm>
          <a:prstGeom prst="rect">
            <a:avLst/>
          </a:prstGeom>
          <a:noFill/>
        </p:spPr>
        <p:txBody>
          <a:bodyPr wrap="none" rtlCol="0">
            <a:spAutoFit/>
          </a:bodyPr>
          <a:lstStyle/>
          <a:p>
            <a:pPr algn="ctr"/>
            <a:r>
              <a:rPr lang="en-US" sz="2400" b="1" dirty="0"/>
              <a:t>Conflict &amp;</a:t>
            </a:r>
          </a:p>
          <a:p>
            <a:pPr algn="ctr"/>
            <a:r>
              <a:rPr lang="en-US" sz="2400" b="1" dirty="0"/>
              <a:t>Migration</a:t>
            </a:r>
          </a:p>
        </p:txBody>
      </p:sp>
      <p:sp>
        <p:nvSpPr>
          <p:cNvPr id="12" name="Left-Right Arrow 11"/>
          <p:cNvSpPr/>
          <p:nvPr/>
        </p:nvSpPr>
        <p:spPr>
          <a:xfrm>
            <a:off x="5267684" y="4400370"/>
            <a:ext cx="1403597" cy="474768"/>
          </a:xfrm>
          <a:prstGeom prst="lef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Left-Right Arrow 12"/>
          <p:cNvSpPr/>
          <p:nvPr/>
        </p:nvSpPr>
        <p:spPr>
          <a:xfrm rot="18196623">
            <a:off x="4273659" y="3181734"/>
            <a:ext cx="1403597" cy="474768"/>
          </a:xfrm>
          <a:prstGeom prst="lef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TextBox 13"/>
          <p:cNvSpPr txBox="1"/>
          <p:nvPr/>
        </p:nvSpPr>
        <p:spPr>
          <a:xfrm>
            <a:off x="5242616" y="3252815"/>
            <a:ext cx="1385316" cy="954107"/>
          </a:xfrm>
          <a:prstGeom prst="rect">
            <a:avLst/>
          </a:prstGeom>
          <a:noFill/>
        </p:spPr>
        <p:txBody>
          <a:bodyPr wrap="none" rtlCol="0">
            <a:spAutoFit/>
          </a:bodyPr>
          <a:lstStyle/>
          <a:p>
            <a:pPr algn="ctr"/>
            <a:r>
              <a:rPr lang="en-US" sz="2800" b="1" i="1" dirty="0">
                <a:solidFill>
                  <a:srgbClr val="FF0000"/>
                </a:solidFill>
              </a:rPr>
              <a:t>Global </a:t>
            </a:r>
          </a:p>
          <a:p>
            <a:r>
              <a:rPr lang="en-US" sz="2800" b="1" i="1" dirty="0">
                <a:solidFill>
                  <a:srgbClr val="FF0000"/>
                </a:solidFill>
              </a:rPr>
              <a:t>Security</a:t>
            </a:r>
          </a:p>
        </p:txBody>
      </p:sp>
      <p:sp>
        <p:nvSpPr>
          <p:cNvPr id="19" name="TextBox 18"/>
          <p:cNvSpPr txBox="1"/>
          <p:nvPr/>
        </p:nvSpPr>
        <p:spPr>
          <a:xfrm>
            <a:off x="-47155" y="69285"/>
            <a:ext cx="3514504" cy="954107"/>
          </a:xfrm>
          <a:prstGeom prst="rect">
            <a:avLst/>
          </a:prstGeom>
          <a:noFill/>
        </p:spPr>
        <p:txBody>
          <a:bodyPr wrap="square" rtlCol="0">
            <a:spAutoFit/>
          </a:bodyPr>
          <a:lstStyle/>
          <a:p>
            <a:pPr algn="ctr"/>
            <a:r>
              <a:rPr lang="en-US" sz="2800" b="1" i="1" dirty="0"/>
              <a:t>Changing Drivers for </a:t>
            </a:r>
          </a:p>
          <a:p>
            <a:pPr algn="ctr"/>
            <a:r>
              <a:rPr lang="en-US" sz="2800" b="1" i="1" dirty="0"/>
              <a:t>Global Security</a:t>
            </a:r>
          </a:p>
        </p:txBody>
      </p:sp>
      <p:sp>
        <p:nvSpPr>
          <p:cNvPr id="2" name="TextBox 1"/>
          <p:cNvSpPr txBox="1"/>
          <p:nvPr/>
        </p:nvSpPr>
        <p:spPr>
          <a:xfrm>
            <a:off x="9944219" y="2474481"/>
            <a:ext cx="1911870" cy="2308324"/>
          </a:xfrm>
          <a:prstGeom prst="rect">
            <a:avLst/>
          </a:prstGeom>
          <a:noFill/>
        </p:spPr>
        <p:txBody>
          <a:bodyPr wrap="none" rtlCol="0">
            <a:spAutoFit/>
          </a:bodyPr>
          <a:lstStyle/>
          <a:p>
            <a:pPr algn="ctr"/>
            <a:r>
              <a:rPr lang="en-US" sz="2400" b="1" dirty="0"/>
              <a:t>Impacts:</a:t>
            </a:r>
          </a:p>
          <a:p>
            <a:pPr algn="ctr"/>
            <a:r>
              <a:rPr lang="en-US" sz="2400" dirty="0"/>
              <a:t>Sustainable </a:t>
            </a:r>
          </a:p>
          <a:p>
            <a:pPr algn="ctr"/>
            <a:r>
              <a:rPr lang="en-US" sz="2400" dirty="0"/>
              <a:t>Development</a:t>
            </a:r>
          </a:p>
          <a:p>
            <a:pPr algn="ctr"/>
            <a:r>
              <a:rPr lang="en-US" sz="2400" dirty="0"/>
              <a:t>Goals and</a:t>
            </a:r>
          </a:p>
          <a:p>
            <a:pPr algn="ctr"/>
            <a:r>
              <a:rPr lang="en-US" sz="2400" dirty="0"/>
              <a:t>Human</a:t>
            </a:r>
          </a:p>
          <a:p>
            <a:pPr algn="ctr"/>
            <a:r>
              <a:rPr lang="en-US" sz="2400" dirty="0"/>
              <a:t>Security </a:t>
            </a:r>
          </a:p>
        </p:txBody>
      </p:sp>
      <p:pic>
        <p:nvPicPr>
          <p:cNvPr id="15" name="Picture 14" descr="IAC_2011Logo_Stack.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21955" y="163945"/>
            <a:ext cx="1526949" cy="1721222"/>
          </a:xfrm>
          <a:prstGeom prst="rect">
            <a:avLst/>
          </a:prstGeom>
        </p:spPr>
      </p:pic>
      <p:sp>
        <p:nvSpPr>
          <p:cNvPr id="4" name="TextBox 3">
            <a:extLst>
              <a:ext uri="{FF2B5EF4-FFF2-40B4-BE49-F238E27FC236}">
                <a16:creationId xmlns:a16="http://schemas.microsoft.com/office/drawing/2014/main" id="{1BA6B5C2-49A9-4F73-B9F1-8E881DCDF7BF}"/>
              </a:ext>
            </a:extLst>
          </p:cNvPr>
          <p:cNvSpPr txBox="1"/>
          <p:nvPr/>
        </p:nvSpPr>
        <p:spPr>
          <a:xfrm>
            <a:off x="-20135" y="2843813"/>
            <a:ext cx="2198935" cy="1200329"/>
          </a:xfrm>
          <a:prstGeom prst="rect">
            <a:avLst/>
          </a:prstGeom>
          <a:noFill/>
        </p:spPr>
        <p:txBody>
          <a:bodyPr wrap="none" rtlCol="0">
            <a:spAutoFit/>
          </a:bodyPr>
          <a:lstStyle/>
          <a:p>
            <a:pPr algn="ctr"/>
            <a:r>
              <a:rPr lang="en-US" sz="2400" b="1" i="1" dirty="0"/>
              <a:t>Unknown Risks:</a:t>
            </a:r>
          </a:p>
          <a:p>
            <a:pPr algn="ctr"/>
            <a:r>
              <a:rPr lang="en-US" sz="2400" i="1" dirty="0"/>
              <a:t>Emerging </a:t>
            </a:r>
          </a:p>
          <a:p>
            <a:pPr algn="ctr"/>
            <a:r>
              <a:rPr lang="en-US" sz="2400" i="1" dirty="0"/>
              <a:t>Technologies</a:t>
            </a:r>
          </a:p>
        </p:txBody>
      </p:sp>
      <p:sp>
        <p:nvSpPr>
          <p:cNvPr id="6" name="Right Arrow 5">
            <a:extLst>
              <a:ext uri="{FF2B5EF4-FFF2-40B4-BE49-F238E27FC236}">
                <a16:creationId xmlns:a16="http://schemas.microsoft.com/office/drawing/2014/main" id="{B29412C1-5A9E-01EF-8172-ABBE6BAB5096}"/>
              </a:ext>
            </a:extLst>
          </p:cNvPr>
          <p:cNvSpPr/>
          <p:nvPr/>
        </p:nvSpPr>
        <p:spPr>
          <a:xfrm>
            <a:off x="2032283" y="3315599"/>
            <a:ext cx="808841"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a:extLst>
              <a:ext uri="{FF2B5EF4-FFF2-40B4-BE49-F238E27FC236}">
                <a16:creationId xmlns:a16="http://schemas.microsoft.com/office/drawing/2014/main" id="{9BA42C1B-4BCA-5DB3-A542-86439915FD56}"/>
              </a:ext>
            </a:extLst>
          </p:cNvPr>
          <p:cNvSpPr/>
          <p:nvPr/>
        </p:nvSpPr>
        <p:spPr>
          <a:xfrm>
            <a:off x="8959847" y="3315599"/>
            <a:ext cx="914457"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06AEB771-C3FA-256A-245D-FBB2362C4B22}"/>
              </a:ext>
            </a:extLst>
          </p:cNvPr>
          <p:cNvSpPr txBox="1"/>
          <p:nvPr/>
        </p:nvSpPr>
        <p:spPr>
          <a:xfrm>
            <a:off x="5389713" y="447292"/>
            <a:ext cx="985013" cy="400110"/>
          </a:xfrm>
          <a:prstGeom prst="rect">
            <a:avLst/>
          </a:prstGeom>
          <a:noFill/>
        </p:spPr>
        <p:txBody>
          <a:bodyPr wrap="none" rtlCol="0">
            <a:spAutoFit/>
          </a:bodyPr>
          <a:lstStyle/>
          <a:p>
            <a:r>
              <a:rPr lang="en-US" sz="2000" b="1" i="1" dirty="0"/>
              <a:t>PEOPLE</a:t>
            </a:r>
          </a:p>
        </p:txBody>
      </p:sp>
      <p:sp>
        <p:nvSpPr>
          <p:cNvPr id="17" name="TextBox 16">
            <a:extLst>
              <a:ext uri="{FF2B5EF4-FFF2-40B4-BE49-F238E27FC236}">
                <a16:creationId xmlns:a16="http://schemas.microsoft.com/office/drawing/2014/main" id="{CE1E0A0D-3578-799C-62ED-72ACBC0C4F93}"/>
              </a:ext>
            </a:extLst>
          </p:cNvPr>
          <p:cNvSpPr txBox="1"/>
          <p:nvPr/>
        </p:nvSpPr>
        <p:spPr>
          <a:xfrm>
            <a:off x="8598184" y="5261440"/>
            <a:ext cx="850746" cy="400110"/>
          </a:xfrm>
          <a:prstGeom prst="rect">
            <a:avLst/>
          </a:prstGeom>
          <a:noFill/>
        </p:spPr>
        <p:txBody>
          <a:bodyPr wrap="none" rtlCol="0">
            <a:spAutoFit/>
          </a:bodyPr>
          <a:lstStyle/>
          <a:p>
            <a:r>
              <a:rPr lang="en-US" sz="2000" b="1" i="1" dirty="0"/>
              <a:t>PEACE</a:t>
            </a:r>
          </a:p>
        </p:txBody>
      </p:sp>
      <p:sp>
        <p:nvSpPr>
          <p:cNvPr id="18" name="TextBox 17">
            <a:extLst>
              <a:ext uri="{FF2B5EF4-FFF2-40B4-BE49-F238E27FC236}">
                <a16:creationId xmlns:a16="http://schemas.microsoft.com/office/drawing/2014/main" id="{5492ED44-1AB0-6944-9EF5-A6890228B572}"/>
              </a:ext>
            </a:extLst>
          </p:cNvPr>
          <p:cNvSpPr txBox="1"/>
          <p:nvPr/>
        </p:nvSpPr>
        <p:spPr>
          <a:xfrm>
            <a:off x="1906373" y="5261440"/>
            <a:ext cx="1005403" cy="400110"/>
          </a:xfrm>
          <a:prstGeom prst="rect">
            <a:avLst/>
          </a:prstGeom>
          <a:noFill/>
        </p:spPr>
        <p:txBody>
          <a:bodyPr wrap="none" rtlCol="0">
            <a:spAutoFit/>
          </a:bodyPr>
          <a:lstStyle/>
          <a:p>
            <a:r>
              <a:rPr lang="en-US" sz="2000" b="1" i="1" dirty="0"/>
              <a:t>PLANET</a:t>
            </a:r>
          </a:p>
        </p:txBody>
      </p:sp>
      <p:sp>
        <p:nvSpPr>
          <p:cNvPr id="3" name="TextBox 2">
            <a:extLst>
              <a:ext uri="{FF2B5EF4-FFF2-40B4-BE49-F238E27FC236}">
                <a16:creationId xmlns:a16="http://schemas.microsoft.com/office/drawing/2014/main" id="{82B2F12C-FA42-2476-3FCE-C3DFB89EFF8C}"/>
              </a:ext>
            </a:extLst>
          </p:cNvPr>
          <p:cNvSpPr txBox="1"/>
          <p:nvPr/>
        </p:nvSpPr>
        <p:spPr>
          <a:xfrm>
            <a:off x="807522" y="1885167"/>
            <a:ext cx="1729897" cy="523220"/>
          </a:xfrm>
          <a:prstGeom prst="rect">
            <a:avLst/>
          </a:prstGeom>
          <a:noFill/>
        </p:spPr>
        <p:txBody>
          <a:bodyPr wrap="none" rtlCol="0">
            <a:spAutoFit/>
          </a:bodyPr>
          <a:lstStyle/>
          <a:p>
            <a:r>
              <a:rPr lang="en-US" sz="2800" b="1" i="1" dirty="0">
                <a:solidFill>
                  <a:srgbClr val="FF0000"/>
                </a:solidFill>
              </a:rPr>
              <a:t>NATIONAL</a:t>
            </a:r>
          </a:p>
        </p:txBody>
      </p:sp>
      <p:sp>
        <p:nvSpPr>
          <p:cNvPr id="20" name="TextBox 19">
            <a:extLst>
              <a:ext uri="{FF2B5EF4-FFF2-40B4-BE49-F238E27FC236}">
                <a16:creationId xmlns:a16="http://schemas.microsoft.com/office/drawing/2014/main" id="{BEB4C746-D045-4CAE-E879-9B642AEE885F}"/>
              </a:ext>
            </a:extLst>
          </p:cNvPr>
          <p:cNvSpPr txBox="1"/>
          <p:nvPr/>
        </p:nvSpPr>
        <p:spPr>
          <a:xfrm>
            <a:off x="10131385" y="5461495"/>
            <a:ext cx="1537537" cy="584775"/>
          </a:xfrm>
          <a:prstGeom prst="rect">
            <a:avLst/>
          </a:prstGeom>
          <a:noFill/>
        </p:spPr>
        <p:txBody>
          <a:bodyPr wrap="none" rtlCol="0">
            <a:spAutoFit/>
          </a:bodyPr>
          <a:lstStyle/>
          <a:p>
            <a:r>
              <a:rPr lang="en-US" sz="3200" b="1" i="1" dirty="0">
                <a:solidFill>
                  <a:srgbClr val="FF0000"/>
                </a:solidFill>
              </a:rPr>
              <a:t>GLOBAL</a:t>
            </a:r>
          </a:p>
        </p:txBody>
      </p:sp>
    </p:spTree>
    <p:extLst>
      <p:ext uri="{BB962C8B-B14F-4D97-AF65-F5344CB8AC3E}">
        <p14:creationId xmlns:p14="http://schemas.microsoft.com/office/powerpoint/2010/main" val="3420955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715598A2-68BA-EEAB-5CB2-6DD92E38BC5B}"/>
              </a:ext>
            </a:extLst>
          </p:cNvPr>
          <p:cNvSpPr/>
          <p:nvPr/>
        </p:nvSpPr>
        <p:spPr>
          <a:xfrm>
            <a:off x="1310168" y="397624"/>
            <a:ext cx="2727147" cy="2466171"/>
          </a:xfrm>
          <a:prstGeom prst="ellipse">
            <a:avLst/>
          </a:prstGeom>
          <a:solidFill>
            <a:srgbClr val="66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Sustainable </a:t>
            </a:r>
          </a:p>
          <a:p>
            <a:pPr algn="ctr"/>
            <a:r>
              <a:rPr lang="en-US" sz="2400" dirty="0"/>
              <a:t>Development </a:t>
            </a:r>
          </a:p>
          <a:p>
            <a:pPr algn="ctr"/>
            <a:r>
              <a:rPr lang="en-US" sz="2400" dirty="0"/>
              <a:t>Goals – SDGs</a:t>
            </a:r>
          </a:p>
          <a:p>
            <a:pPr algn="ctr"/>
            <a:r>
              <a:rPr lang="en-US" sz="2400" dirty="0"/>
              <a:t>2015</a:t>
            </a:r>
          </a:p>
        </p:txBody>
      </p:sp>
      <p:sp>
        <p:nvSpPr>
          <p:cNvPr id="3" name="Rounded Rectangle 2">
            <a:extLst>
              <a:ext uri="{FF2B5EF4-FFF2-40B4-BE49-F238E27FC236}">
                <a16:creationId xmlns:a16="http://schemas.microsoft.com/office/drawing/2014/main" id="{89FFC956-FD4F-4456-0839-742C47CB42B0}"/>
              </a:ext>
            </a:extLst>
          </p:cNvPr>
          <p:cNvSpPr/>
          <p:nvPr/>
        </p:nvSpPr>
        <p:spPr>
          <a:xfrm>
            <a:off x="5986094" y="1292677"/>
            <a:ext cx="6060143" cy="5343290"/>
          </a:xfrm>
          <a:prstGeom prst="roundRect">
            <a:avLst/>
          </a:prstGeom>
          <a:solidFill>
            <a:srgbClr val="6666FF"/>
          </a:solidFill>
          <a:ln w="57150">
            <a:solidFill>
              <a:srgbClr val="FF9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UN Futures Summit 2023-2024:</a:t>
            </a:r>
          </a:p>
          <a:p>
            <a:pPr algn="ctr"/>
            <a:r>
              <a:rPr lang="en-US" sz="2000" b="1" dirty="0"/>
              <a:t>Areas of Potential Action suggested by UNSG: </a:t>
            </a:r>
          </a:p>
          <a:p>
            <a:pPr marL="342900" indent="-342900">
              <a:buAutoNum type="arabicPeriod"/>
            </a:pPr>
            <a:r>
              <a:rPr lang="en-US" b="1" u="sng" dirty="0"/>
              <a:t>Account for the Future </a:t>
            </a:r>
            <a:r>
              <a:rPr lang="en-US" u="sng" dirty="0"/>
              <a:t>– including our Future Generations </a:t>
            </a:r>
          </a:p>
          <a:p>
            <a:pPr marL="342900" indent="-342900">
              <a:buAutoNum type="arabicPeriod"/>
            </a:pPr>
            <a:r>
              <a:rPr lang="en-US" b="1" i="1" u="sng" dirty="0"/>
              <a:t>Respond to Global Shocks </a:t>
            </a:r>
            <a:r>
              <a:rPr lang="en-US" i="1" u="sng" dirty="0"/>
              <a:t>– Emergency Platform</a:t>
            </a:r>
          </a:p>
          <a:p>
            <a:pPr marL="342900" indent="-342900">
              <a:buAutoNum type="arabicPeriod"/>
            </a:pPr>
            <a:r>
              <a:rPr lang="en-US" b="1" dirty="0"/>
              <a:t>Include Young People</a:t>
            </a:r>
          </a:p>
          <a:p>
            <a:pPr marL="342900" indent="-342900">
              <a:buAutoNum type="arabicPeriod"/>
            </a:pPr>
            <a:r>
              <a:rPr lang="en-US" b="1" dirty="0"/>
              <a:t>Measure Human Progress </a:t>
            </a:r>
            <a:r>
              <a:rPr lang="en-US" dirty="0"/>
              <a:t>– beyond GDP</a:t>
            </a:r>
          </a:p>
          <a:p>
            <a:pPr marL="342900" indent="-342900">
              <a:buAutoNum type="arabicPeriod"/>
            </a:pPr>
            <a:r>
              <a:rPr lang="en-US" b="1" u="sng" dirty="0"/>
              <a:t>Vision of Digital Technology</a:t>
            </a:r>
            <a:r>
              <a:rPr lang="en-US" b="1" dirty="0"/>
              <a:t> </a:t>
            </a:r>
            <a:r>
              <a:rPr lang="en-US" dirty="0"/>
              <a:t>– reduce harms &amp; maximize benefits </a:t>
            </a:r>
          </a:p>
          <a:p>
            <a:pPr marL="342900" indent="-342900">
              <a:buAutoNum type="arabicPeriod"/>
            </a:pPr>
            <a:r>
              <a:rPr lang="en-US" b="1" dirty="0"/>
              <a:t>Integrity in Public Information </a:t>
            </a:r>
            <a:r>
              <a:rPr lang="en-US" dirty="0"/>
              <a:t>– safe and inclusive</a:t>
            </a:r>
          </a:p>
          <a:p>
            <a:pPr marL="342900" indent="-342900">
              <a:buAutoNum type="arabicPeriod"/>
            </a:pPr>
            <a:r>
              <a:rPr lang="en-US" b="1" dirty="0"/>
              <a:t>Reform International Financial Architecture </a:t>
            </a:r>
            <a:r>
              <a:rPr lang="en-US" dirty="0"/>
              <a:t>– for the SDGs</a:t>
            </a:r>
          </a:p>
          <a:p>
            <a:pPr marL="342900" indent="-342900">
              <a:buAutoNum type="arabicPeriod"/>
            </a:pPr>
            <a:r>
              <a:rPr lang="en-US" b="1" dirty="0"/>
              <a:t>Peaceful and Sustainable Outer Space </a:t>
            </a:r>
            <a:r>
              <a:rPr lang="en-US" dirty="0"/>
              <a:t>– governance norms</a:t>
            </a:r>
          </a:p>
          <a:p>
            <a:pPr marL="342900" indent="-342900">
              <a:buAutoNum type="arabicPeriod"/>
            </a:pPr>
            <a:r>
              <a:rPr lang="en-US" b="1" u="sng" dirty="0"/>
              <a:t>A New Agenda for Peace </a:t>
            </a:r>
          </a:p>
          <a:p>
            <a:pPr marL="342900" indent="-342900">
              <a:buAutoNum type="arabicPeriod"/>
            </a:pPr>
            <a:r>
              <a:rPr lang="en-US" b="1" dirty="0"/>
              <a:t>Transform Education</a:t>
            </a:r>
          </a:p>
          <a:p>
            <a:pPr marL="342900" indent="-342900">
              <a:buAutoNum type="arabicPeriod"/>
            </a:pPr>
            <a:r>
              <a:rPr lang="en-US" b="1" dirty="0"/>
              <a:t>UN 2.0 </a:t>
            </a:r>
            <a:r>
              <a:rPr lang="en-US" dirty="0"/>
              <a:t>– include strategic foresight </a:t>
            </a:r>
          </a:p>
          <a:p>
            <a:pPr algn="ctr"/>
            <a:r>
              <a:rPr lang="en-US" sz="2000" b="1" i="1" dirty="0"/>
              <a:t>UN Pact for the Future 2024 +</a:t>
            </a:r>
          </a:p>
        </p:txBody>
      </p:sp>
      <p:sp>
        <p:nvSpPr>
          <p:cNvPr id="4" name="Right Arrow 3">
            <a:extLst>
              <a:ext uri="{FF2B5EF4-FFF2-40B4-BE49-F238E27FC236}">
                <a16:creationId xmlns:a16="http://schemas.microsoft.com/office/drawing/2014/main" id="{99402C11-88AE-1433-C671-77E97A8792DE}"/>
              </a:ext>
            </a:extLst>
          </p:cNvPr>
          <p:cNvSpPr/>
          <p:nvPr/>
        </p:nvSpPr>
        <p:spPr>
          <a:xfrm>
            <a:off x="4092340" y="3162203"/>
            <a:ext cx="1613647" cy="914399"/>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riangle 4">
            <a:extLst>
              <a:ext uri="{FF2B5EF4-FFF2-40B4-BE49-F238E27FC236}">
                <a16:creationId xmlns:a16="http://schemas.microsoft.com/office/drawing/2014/main" id="{C205EBA8-C1DE-6911-9A5A-14130AA16492}"/>
              </a:ext>
            </a:extLst>
          </p:cNvPr>
          <p:cNvSpPr/>
          <p:nvPr/>
        </p:nvSpPr>
        <p:spPr>
          <a:xfrm>
            <a:off x="1038580" y="4419892"/>
            <a:ext cx="3270325" cy="2216075"/>
          </a:xfrm>
          <a:prstGeom prst="triangle">
            <a:avLst/>
          </a:prstGeom>
          <a:solidFill>
            <a:srgbClr val="FF9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Human </a:t>
            </a:r>
          </a:p>
          <a:p>
            <a:pPr algn="ctr"/>
            <a:r>
              <a:rPr lang="en-US" sz="2800" dirty="0"/>
              <a:t>Security</a:t>
            </a:r>
          </a:p>
          <a:p>
            <a:pPr algn="ctr"/>
            <a:r>
              <a:rPr lang="en-US" sz="2800" dirty="0"/>
              <a:t>1990s +</a:t>
            </a:r>
          </a:p>
          <a:p>
            <a:pPr algn="ctr"/>
            <a:endParaRPr lang="en-US" sz="2800" dirty="0"/>
          </a:p>
        </p:txBody>
      </p:sp>
      <p:sp>
        <p:nvSpPr>
          <p:cNvPr id="6" name="Cross 5">
            <a:extLst>
              <a:ext uri="{FF2B5EF4-FFF2-40B4-BE49-F238E27FC236}">
                <a16:creationId xmlns:a16="http://schemas.microsoft.com/office/drawing/2014/main" id="{D8AE81D3-EDE2-BDDE-5DA1-43325C8987DC}"/>
              </a:ext>
            </a:extLst>
          </p:cNvPr>
          <p:cNvSpPr/>
          <p:nvPr/>
        </p:nvSpPr>
        <p:spPr>
          <a:xfrm>
            <a:off x="2216541" y="3162202"/>
            <a:ext cx="914400" cy="914400"/>
          </a:xfrm>
          <a:prstGeom prst="plus">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AD75AD7-D7A9-0B81-0237-1EDFA938C52F}"/>
              </a:ext>
            </a:extLst>
          </p:cNvPr>
          <p:cNvSpPr txBox="1"/>
          <p:nvPr/>
        </p:nvSpPr>
        <p:spPr>
          <a:xfrm>
            <a:off x="6709552" y="92348"/>
            <a:ext cx="4889480" cy="1200329"/>
          </a:xfrm>
          <a:prstGeom prst="rect">
            <a:avLst/>
          </a:prstGeom>
          <a:noFill/>
        </p:spPr>
        <p:txBody>
          <a:bodyPr wrap="none" rtlCol="0">
            <a:spAutoFit/>
          </a:bodyPr>
          <a:lstStyle/>
          <a:p>
            <a:pPr algn="ctr"/>
            <a:r>
              <a:rPr lang="en-US" sz="2400" b="1" i="1" dirty="0"/>
              <a:t>Proactive versus Reactive:</a:t>
            </a:r>
          </a:p>
          <a:p>
            <a:pPr algn="ctr"/>
            <a:r>
              <a:rPr lang="en-US" sz="2400" i="1" dirty="0"/>
              <a:t>Strategic Foresight to identify threats </a:t>
            </a:r>
          </a:p>
          <a:p>
            <a:pPr algn="ctr"/>
            <a:r>
              <a:rPr lang="en-US" sz="2400" i="1" dirty="0"/>
              <a:t>and risks to Human Existence</a:t>
            </a:r>
          </a:p>
        </p:txBody>
      </p:sp>
      <p:sp>
        <p:nvSpPr>
          <p:cNvPr id="8" name="TextBox 7">
            <a:extLst>
              <a:ext uri="{FF2B5EF4-FFF2-40B4-BE49-F238E27FC236}">
                <a16:creationId xmlns:a16="http://schemas.microsoft.com/office/drawing/2014/main" id="{94749439-7D4B-6872-93A4-468320CD6E8C}"/>
              </a:ext>
            </a:extLst>
          </p:cNvPr>
          <p:cNvSpPr txBox="1"/>
          <p:nvPr/>
        </p:nvSpPr>
        <p:spPr>
          <a:xfrm>
            <a:off x="67994" y="4419892"/>
            <a:ext cx="1941172" cy="2062103"/>
          </a:xfrm>
          <a:prstGeom prst="rect">
            <a:avLst/>
          </a:prstGeom>
          <a:noFill/>
        </p:spPr>
        <p:txBody>
          <a:bodyPr wrap="none" rtlCol="0">
            <a:spAutoFit/>
          </a:bodyPr>
          <a:lstStyle/>
          <a:p>
            <a:r>
              <a:rPr lang="en-US" sz="1600" dirty="0"/>
              <a:t>Identify and Address </a:t>
            </a:r>
          </a:p>
          <a:p>
            <a:r>
              <a:rPr lang="en-US" sz="1600" dirty="0"/>
              <a:t>Widespread and </a:t>
            </a:r>
          </a:p>
          <a:p>
            <a:r>
              <a:rPr lang="en-US" sz="1600" dirty="0"/>
              <a:t>Cross-Cutting </a:t>
            </a:r>
          </a:p>
          <a:p>
            <a:r>
              <a:rPr lang="en-US" sz="1600" dirty="0"/>
              <a:t>Challenges to </a:t>
            </a:r>
          </a:p>
          <a:p>
            <a:r>
              <a:rPr lang="en-US" sz="1600" dirty="0"/>
              <a:t>the Survival, </a:t>
            </a:r>
          </a:p>
          <a:p>
            <a:r>
              <a:rPr lang="en-US" sz="1600" dirty="0"/>
              <a:t>Livelihood</a:t>
            </a:r>
          </a:p>
          <a:p>
            <a:r>
              <a:rPr lang="en-US" sz="1600" dirty="0"/>
              <a:t>&amp; Dignity </a:t>
            </a:r>
          </a:p>
          <a:p>
            <a:r>
              <a:rPr lang="en-US" sz="1600" dirty="0"/>
              <a:t>of People</a:t>
            </a:r>
          </a:p>
        </p:txBody>
      </p:sp>
      <p:sp>
        <p:nvSpPr>
          <p:cNvPr id="9" name="TextBox 8">
            <a:extLst>
              <a:ext uri="{FF2B5EF4-FFF2-40B4-BE49-F238E27FC236}">
                <a16:creationId xmlns:a16="http://schemas.microsoft.com/office/drawing/2014/main" id="{E8223A03-3F99-54DD-ACCF-CAD9F8C8B8D2}"/>
              </a:ext>
            </a:extLst>
          </p:cNvPr>
          <p:cNvSpPr txBox="1"/>
          <p:nvPr/>
        </p:nvSpPr>
        <p:spPr>
          <a:xfrm>
            <a:off x="3686355" y="4373767"/>
            <a:ext cx="2087303" cy="2308324"/>
          </a:xfrm>
          <a:prstGeom prst="rect">
            <a:avLst/>
          </a:prstGeom>
          <a:noFill/>
        </p:spPr>
        <p:txBody>
          <a:bodyPr wrap="none" rtlCol="0">
            <a:spAutoFit/>
          </a:bodyPr>
          <a:lstStyle/>
          <a:p>
            <a:pPr algn="r"/>
            <a:r>
              <a:rPr lang="en-US" sz="1600" dirty="0"/>
              <a:t>People-</a:t>
            </a:r>
            <a:r>
              <a:rPr lang="en-US" sz="1600" dirty="0" err="1"/>
              <a:t>Centred</a:t>
            </a:r>
            <a:r>
              <a:rPr lang="en-US" sz="1600" dirty="0"/>
              <a:t>, </a:t>
            </a:r>
          </a:p>
          <a:p>
            <a:pPr algn="r"/>
            <a:r>
              <a:rPr lang="en-US" sz="1600" dirty="0"/>
              <a:t>Comprehensive, </a:t>
            </a:r>
          </a:p>
          <a:p>
            <a:pPr algn="r"/>
            <a:r>
              <a:rPr lang="en-US" sz="1600" dirty="0"/>
              <a:t>Context Specific &amp; </a:t>
            </a:r>
          </a:p>
          <a:p>
            <a:pPr algn="r"/>
            <a:r>
              <a:rPr lang="en-US" sz="1600" dirty="0"/>
              <a:t>Prevention Orientated </a:t>
            </a:r>
          </a:p>
          <a:p>
            <a:pPr algn="r"/>
            <a:r>
              <a:rPr lang="en-US" sz="1600" dirty="0"/>
              <a:t>Responses that </a:t>
            </a:r>
          </a:p>
          <a:p>
            <a:pPr algn="r"/>
            <a:r>
              <a:rPr lang="en-US" sz="1600" dirty="0"/>
              <a:t>Strengthen the </a:t>
            </a:r>
          </a:p>
          <a:p>
            <a:pPr algn="r"/>
            <a:r>
              <a:rPr lang="en-US" sz="1600" dirty="0"/>
              <a:t>Protection &amp; </a:t>
            </a:r>
          </a:p>
          <a:p>
            <a:pPr algn="r"/>
            <a:r>
              <a:rPr lang="en-US" sz="1600" dirty="0"/>
              <a:t>Empowerment </a:t>
            </a:r>
          </a:p>
          <a:p>
            <a:pPr algn="r"/>
            <a:r>
              <a:rPr lang="en-US" sz="1600" dirty="0"/>
              <a:t>of All People</a:t>
            </a:r>
          </a:p>
        </p:txBody>
      </p:sp>
      <p:sp>
        <p:nvSpPr>
          <p:cNvPr id="10" name="TextBox 9">
            <a:extLst>
              <a:ext uri="{FF2B5EF4-FFF2-40B4-BE49-F238E27FC236}">
                <a16:creationId xmlns:a16="http://schemas.microsoft.com/office/drawing/2014/main" id="{1287A68B-D610-BE3A-9705-5E3AC4F49065}"/>
              </a:ext>
            </a:extLst>
          </p:cNvPr>
          <p:cNvSpPr txBox="1"/>
          <p:nvPr/>
        </p:nvSpPr>
        <p:spPr>
          <a:xfrm>
            <a:off x="96936" y="2566964"/>
            <a:ext cx="1371722" cy="707886"/>
          </a:xfrm>
          <a:prstGeom prst="rect">
            <a:avLst/>
          </a:prstGeom>
          <a:noFill/>
        </p:spPr>
        <p:txBody>
          <a:bodyPr wrap="none" rtlCol="0">
            <a:spAutoFit/>
          </a:bodyPr>
          <a:lstStyle/>
          <a:p>
            <a:pPr algn="ctr"/>
            <a:r>
              <a:rPr lang="en-US" sz="2000" b="1" i="1" dirty="0"/>
              <a:t>Paris</a:t>
            </a:r>
          </a:p>
          <a:p>
            <a:pPr algn="ctr"/>
            <a:r>
              <a:rPr lang="en-US" sz="2000" b="1" i="1" dirty="0"/>
              <a:t>Agreement</a:t>
            </a:r>
          </a:p>
        </p:txBody>
      </p:sp>
      <p:sp>
        <p:nvSpPr>
          <p:cNvPr id="11" name="TextBox 10">
            <a:extLst>
              <a:ext uri="{FF2B5EF4-FFF2-40B4-BE49-F238E27FC236}">
                <a16:creationId xmlns:a16="http://schemas.microsoft.com/office/drawing/2014/main" id="{7A89908E-ED77-B71C-F5A1-20C5C4212376}"/>
              </a:ext>
            </a:extLst>
          </p:cNvPr>
          <p:cNvSpPr txBox="1"/>
          <p:nvPr/>
        </p:nvSpPr>
        <p:spPr>
          <a:xfrm>
            <a:off x="3853370" y="2392214"/>
            <a:ext cx="1393651" cy="707886"/>
          </a:xfrm>
          <a:prstGeom prst="rect">
            <a:avLst/>
          </a:prstGeom>
          <a:noFill/>
        </p:spPr>
        <p:txBody>
          <a:bodyPr wrap="none" rtlCol="0">
            <a:spAutoFit/>
          </a:bodyPr>
          <a:lstStyle/>
          <a:p>
            <a:pPr algn="ctr"/>
            <a:r>
              <a:rPr lang="en-US" sz="2000" b="1" i="1" dirty="0"/>
              <a:t>Sendai</a:t>
            </a:r>
          </a:p>
          <a:p>
            <a:pPr algn="ctr"/>
            <a:r>
              <a:rPr lang="en-US" sz="2000" b="1" i="1" dirty="0"/>
              <a:t>Framework</a:t>
            </a:r>
          </a:p>
        </p:txBody>
      </p:sp>
      <p:sp>
        <p:nvSpPr>
          <p:cNvPr id="12" name="Right Arrow 11">
            <a:extLst>
              <a:ext uri="{FF2B5EF4-FFF2-40B4-BE49-F238E27FC236}">
                <a16:creationId xmlns:a16="http://schemas.microsoft.com/office/drawing/2014/main" id="{D8925A9A-BF09-E5A0-D2EC-B71C34737831}"/>
              </a:ext>
            </a:extLst>
          </p:cNvPr>
          <p:cNvSpPr/>
          <p:nvPr/>
        </p:nvSpPr>
        <p:spPr>
          <a:xfrm>
            <a:off x="5482448" y="397624"/>
            <a:ext cx="1227104" cy="611034"/>
          </a:xfrm>
          <a:prstGeom prst="rightArrow">
            <a:avLst>
              <a:gd name="adj1" fmla="val 67103"/>
              <a:gd name="adj2" fmla="val 5000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Future</a:t>
            </a:r>
          </a:p>
        </p:txBody>
      </p:sp>
      <p:sp>
        <p:nvSpPr>
          <p:cNvPr id="13" name="TextBox 12">
            <a:extLst>
              <a:ext uri="{FF2B5EF4-FFF2-40B4-BE49-F238E27FC236}">
                <a16:creationId xmlns:a16="http://schemas.microsoft.com/office/drawing/2014/main" id="{D0D573A2-055E-1484-7A0E-C36890052B24}"/>
              </a:ext>
            </a:extLst>
          </p:cNvPr>
          <p:cNvSpPr txBox="1"/>
          <p:nvPr/>
        </p:nvSpPr>
        <p:spPr>
          <a:xfrm>
            <a:off x="862963" y="194437"/>
            <a:ext cx="1179875" cy="400110"/>
          </a:xfrm>
          <a:prstGeom prst="rect">
            <a:avLst/>
          </a:prstGeom>
          <a:noFill/>
        </p:spPr>
        <p:txBody>
          <a:bodyPr wrap="none" rtlCol="0">
            <a:spAutoFit/>
          </a:bodyPr>
          <a:lstStyle/>
          <a:p>
            <a:r>
              <a:rPr lang="en-US" sz="2000" b="1" dirty="0"/>
              <a:t>CONTEXT</a:t>
            </a:r>
          </a:p>
        </p:txBody>
      </p:sp>
      <p:pic>
        <p:nvPicPr>
          <p:cNvPr id="14" name="Picture 13" descr="IAC_2011Logo_Stack.jpg">
            <a:extLst>
              <a:ext uri="{FF2B5EF4-FFF2-40B4-BE49-F238E27FC236}">
                <a16:creationId xmlns:a16="http://schemas.microsoft.com/office/drawing/2014/main" id="{4177FB18-3355-EF8F-0AFC-632F55DBAB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1"/>
            <a:ext cx="784915" cy="807523"/>
          </a:xfrm>
          <a:prstGeom prst="rect">
            <a:avLst/>
          </a:prstGeom>
        </p:spPr>
      </p:pic>
    </p:spTree>
    <p:extLst>
      <p:ext uri="{BB962C8B-B14F-4D97-AF65-F5344CB8AC3E}">
        <p14:creationId xmlns:p14="http://schemas.microsoft.com/office/powerpoint/2010/main" val="1239520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D9799-31E0-2F08-B119-DE4FE023CC56}"/>
              </a:ext>
            </a:extLst>
          </p:cNvPr>
          <p:cNvSpPr>
            <a:spLocks noGrp="1"/>
          </p:cNvSpPr>
          <p:nvPr>
            <p:ph type="title"/>
          </p:nvPr>
        </p:nvSpPr>
        <p:spPr>
          <a:xfrm>
            <a:off x="838200" y="798803"/>
            <a:ext cx="10515600" cy="968823"/>
          </a:xfrm>
        </p:spPr>
        <p:txBody>
          <a:bodyPr>
            <a:normAutofit fontScale="90000"/>
          </a:bodyPr>
          <a:lstStyle/>
          <a:p>
            <a:r>
              <a:rPr lang="en-US" dirty="0"/>
              <a:t>Existential Threats and Risks for All </a:t>
            </a:r>
            <a:br>
              <a:rPr lang="en-US" dirty="0"/>
            </a:br>
            <a:r>
              <a:rPr lang="en-GB" sz="2700" b="1" i="1" dirty="0">
                <a:effectLst/>
                <a:ea typeface="DengXian" panose="02010600030101010101" pitchFamily="2" charset="-122"/>
                <a:cs typeface="Arial" panose="020B0604020202020204" pitchFamily="34" charset="0"/>
              </a:rPr>
              <a:t>Existential threats </a:t>
            </a:r>
            <a:r>
              <a:rPr lang="en-GB" sz="2700" i="1" dirty="0">
                <a:effectLst/>
                <a:ea typeface="DengXian" panose="02010600030101010101" pitchFamily="2" charset="-122"/>
                <a:cs typeface="Arial" panose="020B0604020202020204" pitchFamily="34" charset="0"/>
              </a:rPr>
              <a:t>potentially </a:t>
            </a:r>
            <a:r>
              <a:rPr lang="en-GB" sz="2700" i="1" dirty="0">
                <a:ea typeface="DengXian" panose="02010600030101010101" pitchFamily="2" charset="-122"/>
                <a:cs typeface="Arial" panose="020B0604020202020204" pitchFamily="34" charset="0"/>
              </a:rPr>
              <a:t>r</a:t>
            </a:r>
            <a:r>
              <a:rPr lang="en-GB" sz="2700" i="1" dirty="0">
                <a:effectLst/>
                <a:ea typeface="DengXian" panose="02010600030101010101" pitchFamily="2" charset="-122"/>
                <a:cs typeface="Arial" panose="020B0604020202020204" pitchFamily="34" charset="0"/>
              </a:rPr>
              <a:t>isk the extinction of life including the human species </a:t>
            </a:r>
            <a:endParaRPr lang="en-US" sz="2700" dirty="0"/>
          </a:p>
        </p:txBody>
      </p:sp>
      <p:sp>
        <p:nvSpPr>
          <p:cNvPr id="3" name="Content Placeholder 2">
            <a:extLst>
              <a:ext uri="{FF2B5EF4-FFF2-40B4-BE49-F238E27FC236}">
                <a16:creationId xmlns:a16="http://schemas.microsoft.com/office/drawing/2014/main" id="{8A595C5B-C8C6-9AC6-6A9D-B7692E486FD3}"/>
              </a:ext>
            </a:extLst>
          </p:cNvPr>
          <p:cNvSpPr>
            <a:spLocks noGrp="1"/>
          </p:cNvSpPr>
          <p:nvPr>
            <p:ph idx="1"/>
          </p:nvPr>
        </p:nvSpPr>
        <p:spPr>
          <a:xfrm>
            <a:off x="838200" y="1998967"/>
            <a:ext cx="10515600" cy="4351338"/>
          </a:xfrm>
        </p:spPr>
        <p:txBody>
          <a:bodyPr>
            <a:noAutofit/>
          </a:bodyPr>
          <a:lstStyle/>
          <a:p>
            <a:pPr marL="0" indent="0">
              <a:buNone/>
            </a:pPr>
            <a:r>
              <a:rPr lang="en-GB" sz="2000" dirty="0">
                <a:effectLst/>
                <a:ea typeface="DengXian" panose="02010600030101010101" pitchFamily="2" charset="-122"/>
                <a:cs typeface="Arial" panose="020B0604020202020204" pitchFamily="34" charset="0"/>
              </a:rPr>
              <a:t>In order to resonate with the essential determinants for human survival reflected by the Sustainable Development Goals, existential threats are considered under the SDG clusters of Planet, Peace, People and Prosperity:</a:t>
            </a:r>
          </a:p>
          <a:p>
            <a:pPr marL="342900" lvl="0" indent="-342900" algn="just">
              <a:buFont typeface="Symbol" pitchFamily="2" charset="2"/>
              <a:buChar char=""/>
              <a:tabLst>
                <a:tab pos="114300" algn="l"/>
              </a:tabLst>
            </a:pPr>
            <a:r>
              <a:rPr lang="en-GB" sz="2000" b="1" dirty="0">
                <a:effectLst/>
                <a:ea typeface="DengXian" panose="02010600030101010101" pitchFamily="2" charset="-122"/>
                <a:cs typeface="Arial" panose="020B0604020202020204" pitchFamily="34" charset="0"/>
              </a:rPr>
              <a:t>Planet:</a:t>
            </a:r>
            <a:r>
              <a:rPr lang="en-GB" sz="2000" dirty="0">
                <a:effectLst/>
                <a:ea typeface="DengXian" panose="02010600030101010101" pitchFamily="2" charset="-122"/>
                <a:cs typeface="Arial" panose="020B0604020202020204" pitchFamily="34" charset="0"/>
              </a:rPr>
              <a:t> threats range from mass -extinctions from asteroids, massive volcanic eruptions and biodiversity collapse to threats from our climate emergency</a:t>
            </a:r>
          </a:p>
          <a:p>
            <a:pPr marL="342900" lvl="0" indent="-342900">
              <a:buFont typeface="Symbol" pitchFamily="2" charset="2"/>
              <a:buChar char=""/>
            </a:pPr>
            <a:r>
              <a:rPr lang="en-GB" sz="2000" b="1" dirty="0">
                <a:effectLst/>
                <a:ea typeface="DengXian" panose="02010600030101010101" pitchFamily="2" charset="-122"/>
                <a:cs typeface="Arial" panose="020B0604020202020204" pitchFamily="34" charset="0"/>
              </a:rPr>
              <a:t>People:</a:t>
            </a:r>
            <a:r>
              <a:rPr lang="en-GB" sz="2000" dirty="0">
                <a:effectLst/>
                <a:ea typeface="DengXian" panose="02010600030101010101" pitchFamily="2" charset="-122"/>
                <a:cs typeface="Arial" panose="020B0604020202020204" pitchFamily="34" charset="0"/>
              </a:rPr>
              <a:t> inequalities, food and water insecurity act as drivers for migration and conflict, whilst a warming planet increases the risk of pandemics with the potential to threaten human existence</a:t>
            </a:r>
          </a:p>
          <a:p>
            <a:pPr marL="342900" lvl="0" indent="-342900">
              <a:buFont typeface="Symbol" pitchFamily="2" charset="2"/>
              <a:buChar char=""/>
            </a:pPr>
            <a:r>
              <a:rPr lang="en-GB" sz="2000" b="1" dirty="0">
                <a:effectLst/>
                <a:ea typeface="DengXian" panose="02010600030101010101" pitchFamily="2" charset="-122"/>
                <a:cs typeface="Arial" panose="020B0604020202020204" pitchFamily="34" charset="0"/>
              </a:rPr>
              <a:t>Peace:</a:t>
            </a:r>
            <a:r>
              <a:rPr lang="en-GB" sz="2000" dirty="0">
                <a:effectLst/>
                <a:ea typeface="DengXian" panose="02010600030101010101" pitchFamily="2" charset="-122"/>
                <a:cs typeface="Arial" panose="020B0604020202020204" pitchFamily="34" charset="0"/>
              </a:rPr>
              <a:t> nuclear, chemical and biological warfare including engineered pandemics; Digital Warfare and Artificial Intelligence</a:t>
            </a:r>
          </a:p>
          <a:p>
            <a:pPr marL="342900" lvl="0" indent="-342900">
              <a:buFont typeface="Symbol" pitchFamily="2" charset="2"/>
              <a:buChar char=""/>
            </a:pPr>
            <a:r>
              <a:rPr lang="en-GB" sz="2000" b="1" dirty="0">
                <a:effectLst/>
                <a:ea typeface="DengXian" panose="02010600030101010101" pitchFamily="2" charset="-122"/>
                <a:cs typeface="Arial" panose="020B0604020202020204" pitchFamily="34" charset="0"/>
              </a:rPr>
              <a:t>Prosperity:</a:t>
            </a:r>
            <a:r>
              <a:rPr lang="en-GB" sz="2000" dirty="0">
                <a:effectLst/>
                <a:ea typeface="DengXian" panose="02010600030101010101" pitchFamily="2" charset="-122"/>
                <a:cs typeface="Arial" panose="020B0604020202020204" pitchFamily="34" charset="0"/>
              </a:rPr>
              <a:t> Mechanical- Technical- Industrialisation including unsustainable growth (planet); unhealthy crowded cities and rapid travel (pandemics) and widening inequalities (peace); human security risks are posed from emerging technology including Quantum Computing and genetic engineering</a:t>
            </a:r>
          </a:p>
          <a:p>
            <a:pPr marL="0" lvl="0" indent="0" rtl="0">
              <a:buNone/>
            </a:pPr>
            <a:endParaRPr lang="en-GB" sz="2400" dirty="0">
              <a:effectLst/>
              <a:ea typeface="DengXian" panose="02010600030101010101" pitchFamily="2" charset="-122"/>
              <a:cs typeface="Arial" panose="020B0604020202020204" pitchFamily="34" charset="0"/>
            </a:endParaRPr>
          </a:p>
        </p:txBody>
      </p:sp>
      <p:pic>
        <p:nvPicPr>
          <p:cNvPr id="5" name="Picture 4" descr="IAC_2011Logo_Stack.jpg">
            <a:extLst>
              <a:ext uri="{FF2B5EF4-FFF2-40B4-BE49-F238E27FC236}">
                <a16:creationId xmlns:a16="http://schemas.microsoft.com/office/drawing/2014/main" id="{5D600EA9-D534-CDD6-0530-1334E55B268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7298" y="22995"/>
            <a:ext cx="1064702" cy="1200164"/>
          </a:xfrm>
          <a:prstGeom prst="rect">
            <a:avLst/>
          </a:prstGeom>
        </p:spPr>
      </p:pic>
    </p:spTree>
    <p:extLst>
      <p:ext uri="{BB962C8B-B14F-4D97-AF65-F5344CB8AC3E}">
        <p14:creationId xmlns:p14="http://schemas.microsoft.com/office/powerpoint/2010/main" val="612330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59F74-D1F2-3434-298C-B1338C4229E7}"/>
              </a:ext>
            </a:extLst>
          </p:cNvPr>
          <p:cNvSpPr>
            <a:spLocks noGrp="1"/>
          </p:cNvSpPr>
          <p:nvPr>
            <p:ph type="title"/>
          </p:nvPr>
        </p:nvSpPr>
        <p:spPr>
          <a:xfrm>
            <a:off x="838200" y="182245"/>
            <a:ext cx="10515600" cy="1325563"/>
          </a:xfrm>
        </p:spPr>
        <p:txBody>
          <a:bodyPr>
            <a:normAutofit/>
          </a:bodyPr>
          <a:lstStyle/>
          <a:p>
            <a:r>
              <a:rPr lang="en-US" sz="3200" dirty="0"/>
              <a:t>Key Existential Threats, Risks, Impacts and Timescales</a:t>
            </a:r>
          </a:p>
        </p:txBody>
      </p:sp>
      <p:graphicFrame>
        <p:nvGraphicFramePr>
          <p:cNvPr id="4" name="Table 4">
            <a:extLst>
              <a:ext uri="{FF2B5EF4-FFF2-40B4-BE49-F238E27FC236}">
                <a16:creationId xmlns:a16="http://schemas.microsoft.com/office/drawing/2014/main" id="{9D8D5278-57D4-ECE7-1EDF-92F15AB87434}"/>
              </a:ext>
            </a:extLst>
          </p:cNvPr>
          <p:cNvGraphicFramePr>
            <a:graphicFrameLocks noGrp="1"/>
          </p:cNvGraphicFramePr>
          <p:nvPr>
            <p:ph idx="1"/>
            <p:extLst>
              <p:ext uri="{D42A27DB-BD31-4B8C-83A1-F6EECF244321}">
                <p14:modId xmlns:p14="http://schemas.microsoft.com/office/powerpoint/2010/main" val="878927542"/>
              </p:ext>
            </p:extLst>
          </p:nvPr>
        </p:nvGraphicFramePr>
        <p:xfrm>
          <a:off x="687593" y="1201682"/>
          <a:ext cx="10515600" cy="549148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1850473124"/>
                    </a:ext>
                  </a:extLst>
                </a:gridCol>
                <a:gridCol w="2628900">
                  <a:extLst>
                    <a:ext uri="{9D8B030D-6E8A-4147-A177-3AD203B41FA5}">
                      <a16:colId xmlns:a16="http://schemas.microsoft.com/office/drawing/2014/main" val="16071062"/>
                    </a:ext>
                  </a:extLst>
                </a:gridCol>
                <a:gridCol w="2628900">
                  <a:extLst>
                    <a:ext uri="{9D8B030D-6E8A-4147-A177-3AD203B41FA5}">
                      <a16:colId xmlns:a16="http://schemas.microsoft.com/office/drawing/2014/main" val="1488139765"/>
                    </a:ext>
                  </a:extLst>
                </a:gridCol>
                <a:gridCol w="2628900">
                  <a:extLst>
                    <a:ext uri="{9D8B030D-6E8A-4147-A177-3AD203B41FA5}">
                      <a16:colId xmlns:a16="http://schemas.microsoft.com/office/drawing/2014/main" val="1655604556"/>
                    </a:ext>
                  </a:extLst>
                </a:gridCol>
              </a:tblGrid>
              <a:tr h="370840">
                <a:tc>
                  <a:txBody>
                    <a:bodyPr/>
                    <a:lstStyle/>
                    <a:p>
                      <a:r>
                        <a:rPr lang="en-US" dirty="0"/>
                        <a:t>Threats</a:t>
                      </a:r>
                    </a:p>
                  </a:txBody>
                  <a:tcPr/>
                </a:tc>
                <a:tc>
                  <a:txBody>
                    <a:bodyPr/>
                    <a:lstStyle/>
                    <a:p>
                      <a:r>
                        <a:rPr lang="en-US" dirty="0"/>
                        <a:t>Risks</a:t>
                      </a:r>
                    </a:p>
                  </a:txBody>
                  <a:tcPr/>
                </a:tc>
                <a:tc>
                  <a:txBody>
                    <a:bodyPr/>
                    <a:lstStyle/>
                    <a:p>
                      <a:r>
                        <a:rPr lang="en-US" dirty="0"/>
                        <a:t>Impacts</a:t>
                      </a:r>
                    </a:p>
                  </a:txBody>
                  <a:tcPr/>
                </a:tc>
                <a:tc>
                  <a:txBody>
                    <a:bodyPr/>
                    <a:lstStyle/>
                    <a:p>
                      <a:r>
                        <a:rPr lang="en-US" dirty="0"/>
                        <a:t>Timescales</a:t>
                      </a:r>
                    </a:p>
                  </a:txBody>
                  <a:tcPr/>
                </a:tc>
                <a:extLst>
                  <a:ext uri="{0D108BD9-81ED-4DB2-BD59-A6C34878D82A}">
                    <a16:rowId xmlns:a16="http://schemas.microsoft.com/office/drawing/2014/main" val="1709943079"/>
                  </a:ext>
                </a:extLst>
              </a:tr>
              <a:tr h="370840">
                <a:tc>
                  <a:txBody>
                    <a:bodyPr/>
                    <a:lstStyle/>
                    <a:p>
                      <a:r>
                        <a:rPr lang="en-US" b="1" dirty="0"/>
                        <a:t>Planet</a:t>
                      </a:r>
                    </a:p>
                  </a:txBody>
                  <a:tcPr/>
                </a:tc>
                <a:tc>
                  <a:txBody>
                    <a:bodyPr/>
                    <a:lstStyle/>
                    <a:p>
                      <a:r>
                        <a:rPr lang="en-US" dirty="0"/>
                        <a:t>High: Runaway Tipping Points </a:t>
                      </a:r>
                    </a:p>
                  </a:txBody>
                  <a:tcPr>
                    <a:solidFill>
                      <a:srgbClr val="FF0000"/>
                    </a:solidFill>
                  </a:tcPr>
                </a:tc>
                <a:tc>
                  <a:txBody>
                    <a:bodyPr/>
                    <a:lstStyle/>
                    <a:p>
                      <a:r>
                        <a:rPr lang="en-US" dirty="0"/>
                        <a:t>Catastrophic Biodiversity Collapse with Mass Extinctions</a:t>
                      </a:r>
                    </a:p>
                  </a:txBody>
                  <a:tcPr>
                    <a:solidFill>
                      <a:srgbClr val="FF0000"/>
                    </a:solidFill>
                  </a:tcPr>
                </a:tc>
                <a:tc>
                  <a:txBody>
                    <a:bodyPr/>
                    <a:lstStyle/>
                    <a:p>
                      <a:r>
                        <a:rPr lang="en-US" dirty="0"/>
                        <a:t>Critical next few years as Tipping Points are already being exceeded</a:t>
                      </a:r>
                    </a:p>
                  </a:txBody>
                  <a:tcPr>
                    <a:solidFill>
                      <a:srgbClr val="FF0000"/>
                    </a:solidFill>
                  </a:tcPr>
                </a:tc>
                <a:extLst>
                  <a:ext uri="{0D108BD9-81ED-4DB2-BD59-A6C34878D82A}">
                    <a16:rowId xmlns:a16="http://schemas.microsoft.com/office/drawing/2014/main" val="3424662454"/>
                  </a:ext>
                </a:extLst>
              </a:tr>
              <a:tr h="370840">
                <a:tc>
                  <a:txBody>
                    <a:bodyPr/>
                    <a:lstStyle/>
                    <a:p>
                      <a:r>
                        <a:rPr lang="en-US" b="1" dirty="0"/>
                        <a:t>People</a:t>
                      </a:r>
                    </a:p>
                  </a:txBody>
                  <a:tcPr/>
                </a:tc>
                <a:tc>
                  <a:txBody>
                    <a:bodyPr/>
                    <a:lstStyle/>
                    <a:p>
                      <a:r>
                        <a:rPr lang="en-US" dirty="0"/>
                        <a:t>High: Future Pandemics </a:t>
                      </a:r>
                    </a:p>
                  </a:txBody>
                  <a:tcPr>
                    <a:solidFill>
                      <a:srgbClr val="FF0000"/>
                    </a:solidFill>
                  </a:tcPr>
                </a:tc>
                <a:tc>
                  <a:txBody>
                    <a:bodyPr/>
                    <a:lstStyle/>
                    <a:p>
                      <a:r>
                        <a:rPr lang="en-US" dirty="0"/>
                        <a:t>Low Fatality- weakens global security</a:t>
                      </a:r>
                    </a:p>
                    <a:p>
                      <a:r>
                        <a:rPr lang="en-US" dirty="0"/>
                        <a:t>High Fatality –potential for catastrophic impacts</a:t>
                      </a:r>
                    </a:p>
                  </a:txBody>
                  <a:tcPr>
                    <a:solidFill>
                      <a:srgbClr val="FF9300"/>
                    </a:solidFill>
                  </a:tcPr>
                </a:tc>
                <a:tc>
                  <a:txBody>
                    <a:bodyPr/>
                    <a:lstStyle/>
                    <a:p>
                      <a:r>
                        <a:rPr lang="en-US" dirty="0"/>
                        <a:t>COVID continues to evolve new variants</a:t>
                      </a:r>
                    </a:p>
                    <a:p>
                      <a:r>
                        <a:rPr lang="en-US" dirty="0"/>
                        <a:t>Synthetic infections are already possible to create</a:t>
                      </a:r>
                    </a:p>
                  </a:txBody>
                  <a:tcPr>
                    <a:solidFill>
                      <a:srgbClr val="FF0000"/>
                    </a:solidFill>
                  </a:tcPr>
                </a:tc>
                <a:extLst>
                  <a:ext uri="{0D108BD9-81ED-4DB2-BD59-A6C34878D82A}">
                    <a16:rowId xmlns:a16="http://schemas.microsoft.com/office/drawing/2014/main" val="993190501"/>
                  </a:ext>
                </a:extLst>
              </a:tr>
              <a:tr h="370840">
                <a:tc>
                  <a:txBody>
                    <a:bodyPr/>
                    <a:lstStyle/>
                    <a:p>
                      <a:r>
                        <a:rPr lang="en-US" b="1" dirty="0"/>
                        <a:t>Peace</a:t>
                      </a:r>
                    </a:p>
                  </a:txBody>
                  <a:tcPr/>
                </a:tc>
                <a:tc>
                  <a:txBody>
                    <a:bodyPr/>
                    <a:lstStyle/>
                    <a:p>
                      <a:r>
                        <a:rPr lang="en-US" dirty="0"/>
                        <a:t>High: Conflict and Nuclear disaster in Europe</a:t>
                      </a:r>
                    </a:p>
                  </a:txBody>
                  <a:tcPr>
                    <a:solidFill>
                      <a:srgbClr val="FF0000"/>
                    </a:solidFill>
                  </a:tcPr>
                </a:tc>
                <a:tc>
                  <a:txBody>
                    <a:bodyPr/>
                    <a:lstStyle/>
                    <a:p>
                      <a:r>
                        <a:rPr lang="en-US" dirty="0"/>
                        <a:t>Potential for escalation of Nuclear explosions </a:t>
                      </a:r>
                    </a:p>
                    <a:p>
                      <a:r>
                        <a:rPr lang="en-US" dirty="0"/>
                        <a:t>Nuclear Winter devastates food &amp; water</a:t>
                      </a:r>
                    </a:p>
                  </a:txBody>
                  <a:tcPr>
                    <a:solidFill>
                      <a:srgbClr val="FF9300"/>
                    </a:solidFill>
                  </a:tcPr>
                </a:tc>
                <a:tc>
                  <a:txBody>
                    <a:bodyPr/>
                    <a:lstStyle/>
                    <a:p>
                      <a:r>
                        <a:rPr lang="en-US" dirty="0"/>
                        <a:t>Exists whilst conflicts have availability to nuclear reactors and weapons </a:t>
                      </a:r>
                    </a:p>
                  </a:txBody>
                  <a:tcPr>
                    <a:solidFill>
                      <a:srgbClr val="FF0000"/>
                    </a:solidFill>
                  </a:tcPr>
                </a:tc>
                <a:extLst>
                  <a:ext uri="{0D108BD9-81ED-4DB2-BD59-A6C34878D82A}">
                    <a16:rowId xmlns:a16="http://schemas.microsoft.com/office/drawing/2014/main" val="2032437837"/>
                  </a:ext>
                </a:extLst>
              </a:tr>
              <a:tr h="370840">
                <a:tc>
                  <a:txBody>
                    <a:bodyPr/>
                    <a:lstStyle/>
                    <a:p>
                      <a:r>
                        <a:rPr lang="en-US" b="1" dirty="0"/>
                        <a:t>Prosperity</a:t>
                      </a:r>
                    </a:p>
                  </a:txBody>
                  <a:tcPr/>
                </a:tc>
                <a:tc>
                  <a:txBody>
                    <a:bodyPr/>
                    <a:lstStyle/>
                    <a:p>
                      <a:r>
                        <a:rPr lang="en-US" dirty="0"/>
                        <a:t>High: </a:t>
                      </a:r>
                    </a:p>
                    <a:p>
                      <a:r>
                        <a:rPr lang="en-US" dirty="0"/>
                        <a:t>Emerging Technology </a:t>
                      </a:r>
                    </a:p>
                    <a:p>
                      <a:endParaRPr lang="en-US" dirty="0"/>
                    </a:p>
                    <a:p>
                      <a:r>
                        <a:rPr lang="en-US" i="1" dirty="0"/>
                        <a:t>Unsustainable Growth</a:t>
                      </a:r>
                    </a:p>
                  </a:txBody>
                  <a:tcPr>
                    <a:solidFill>
                      <a:srgbClr val="FF0000"/>
                    </a:solidFill>
                  </a:tcPr>
                </a:tc>
                <a:tc>
                  <a:txBody>
                    <a:bodyPr/>
                    <a:lstStyle/>
                    <a:p>
                      <a:r>
                        <a:rPr lang="en-US" dirty="0"/>
                        <a:t>Uncontrollable catastrophic impacts from </a:t>
                      </a:r>
                      <a:r>
                        <a:rPr lang="en-US" dirty="0" err="1"/>
                        <a:t>Artifical</a:t>
                      </a:r>
                      <a:r>
                        <a:rPr lang="en-US" dirty="0"/>
                        <a:t> General Intelligence (AGI) </a:t>
                      </a:r>
                    </a:p>
                  </a:txBody>
                  <a:tcPr>
                    <a:solidFill>
                      <a:srgbClr val="FF9300"/>
                    </a:solidFill>
                  </a:tcPr>
                </a:tc>
                <a:tc>
                  <a:txBody>
                    <a:bodyPr/>
                    <a:lstStyle/>
                    <a:p>
                      <a:r>
                        <a:rPr lang="en-US" dirty="0"/>
                        <a:t>AGI is likely to emerge within the next 3-5 years</a:t>
                      </a:r>
                    </a:p>
                  </a:txBody>
                  <a:tcPr>
                    <a:solidFill>
                      <a:srgbClr val="FF9300"/>
                    </a:solidFill>
                  </a:tcPr>
                </a:tc>
                <a:extLst>
                  <a:ext uri="{0D108BD9-81ED-4DB2-BD59-A6C34878D82A}">
                    <a16:rowId xmlns:a16="http://schemas.microsoft.com/office/drawing/2014/main" val="1663269212"/>
                  </a:ext>
                </a:extLst>
              </a:tr>
              <a:tr h="370840">
                <a:tc>
                  <a:txBody>
                    <a:bodyPr/>
                    <a:lstStyle/>
                    <a:p>
                      <a:r>
                        <a:rPr lang="en-US" b="1" dirty="0"/>
                        <a:t>Other</a:t>
                      </a:r>
                    </a:p>
                  </a:txBody>
                  <a:tcPr/>
                </a:tc>
                <a:tc>
                  <a:txBody>
                    <a:bodyPr/>
                    <a:lstStyle/>
                    <a:p>
                      <a:r>
                        <a:rPr lang="en-US" dirty="0"/>
                        <a:t>Uncertain: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Volcanoes, Asteroids</a:t>
                      </a:r>
                    </a:p>
                  </a:txBody>
                  <a:tcPr>
                    <a:solidFill>
                      <a:srgbClr val="FF9300"/>
                    </a:solidFill>
                  </a:tcPr>
                </a:tc>
                <a:tc>
                  <a:txBody>
                    <a:bodyPr/>
                    <a:lstStyle/>
                    <a:p>
                      <a:r>
                        <a:rPr lang="en-US" dirty="0"/>
                        <a:t>Causes of previous Mass Extinctions </a:t>
                      </a:r>
                    </a:p>
                  </a:txBody>
                  <a:tcPr>
                    <a:solidFill>
                      <a:srgbClr val="FF9300"/>
                    </a:solidFill>
                  </a:tcPr>
                </a:tc>
                <a:tc>
                  <a:txBody>
                    <a:bodyPr/>
                    <a:lstStyle/>
                    <a:p>
                      <a:r>
                        <a:rPr lang="en-US" dirty="0"/>
                        <a:t>Uncertain</a:t>
                      </a:r>
                    </a:p>
                  </a:txBody>
                  <a:tcPr>
                    <a:solidFill>
                      <a:srgbClr val="FF9300"/>
                    </a:solidFill>
                  </a:tcPr>
                </a:tc>
                <a:extLst>
                  <a:ext uri="{0D108BD9-81ED-4DB2-BD59-A6C34878D82A}">
                    <a16:rowId xmlns:a16="http://schemas.microsoft.com/office/drawing/2014/main" val="631694982"/>
                  </a:ext>
                </a:extLst>
              </a:tr>
            </a:tbl>
          </a:graphicData>
        </a:graphic>
      </p:graphicFrame>
      <p:pic>
        <p:nvPicPr>
          <p:cNvPr id="3" name="Picture 2" descr="IAC_2011Logo_Stack.jpg">
            <a:extLst>
              <a:ext uri="{FF2B5EF4-FFF2-40B4-BE49-F238E27FC236}">
                <a16:creationId xmlns:a16="http://schemas.microsoft.com/office/drawing/2014/main" id="{43ED5326-1BBF-99DC-559D-70B1307D2EB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53799" y="109142"/>
            <a:ext cx="818619" cy="922771"/>
          </a:xfrm>
          <a:prstGeom prst="rect">
            <a:avLst/>
          </a:prstGeom>
        </p:spPr>
      </p:pic>
    </p:spTree>
    <p:extLst>
      <p:ext uri="{BB962C8B-B14F-4D97-AF65-F5344CB8AC3E}">
        <p14:creationId xmlns:p14="http://schemas.microsoft.com/office/powerpoint/2010/main" val="2906442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134F2420-B824-0682-139B-F927B66D7A7B}"/>
              </a:ext>
            </a:extLst>
          </p:cNvPr>
          <p:cNvSpPr/>
          <p:nvPr/>
        </p:nvSpPr>
        <p:spPr>
          <a:xfrm>
            <a:off x="3232219" y="977203"/>
            <a:ext cx="5245239" cy="4903594"/>
          </a:xfrm>
          <a:prstGeom prst="ellipse">
            <a:avLst/>
          </a:prstGeom>
          <a:ln w="133350">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50000" r="50000" b="50000"/>
              </a:path>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Hu</a:t>
            </a:r>
          </a:p>
        </p:txBody>
      </p:sp>
      <p:sp>
        <p:nvSpPr>
          <p:cNvPr id="5" name="Triangle 4">
            <a:extLst>
              <a:ext uri="{FF2B5EF4-FFF2-40B4-BE49-F238E27FC236}">
                <a16:creationId xmlns:a16="http://schemas.microsoft.com/office/drawing/2014/main" id="{FFFAC0CB-6799-48E0-C56F-EC5C65962694}"/>
              </a:ext>
            </a:extLst>
          </p:cNvPr>
          <p:cNvSpPr/>
          <p:nvPr/>
        </p:nvSpPr>
        <p:spPr>
          <a:xfrm>
            <a:off x="4199070" y="1808703"/>
            <a:ext cx="3266855" cy="2451798"/>
          </a:xfrm>
          <a:prstGeom prst="triangle">
            <a:avLst/>
          </a:prstGeom>
          <a:solidFill>
            <a:srgbClr val="FF9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DD81D303-E680-FB4D-2369-D38723FA285D}"/>
              </a:ext>
            </a:extLst>
          </p:cNvPr>
          <p:cNvSpPr txBox="1"/>
          <p:nvPr/>
        </p:nvSpPr>
        <p:spPr>
          <a:xfrm>
            <a:off x="5230088" y="3034602"/>
            <a:ext cx="1204817" cy="523220"/>
          </a:xfrm>
          <a:prstGeom prst="rect">
            <a:avLst/>
          </a:prstGeom>
          <a:noFill/>
        </p:spPr>
        <p:txBody>
          <a:bodyPr wrap="none" rtlCol="0">
            <a:spAutoFit/>
          </a:bodyPr>
          <a:lstStyle/>
          <a:p>
            <a:pPr algn="ctr"/>
            <a:r>
              <a:rPr lang="en-US" sz="2800" b="1" dirty="0"/>
              <a:t>People</a:t>
            </a:r>
          </a:p>
        </p:txBody>
      </p:sp>
      <p:sp>
        <p:nvSpPr>
          <p:cNvPr id="7" name="TextBox 6">
            <a:extLst>
              <a:ext uri="{FF2B5EF4-FFF2-40B4-BE49-F238E27FC236}">
                <a16:creationId xmlns:a16="http://schemas.microsoft.com/office/drawing/2014/main" id="{34A410A1-06CB-A24A-761A-CF71E111AD9A}"/>
              </a:ext>
            </a:extLst>
          </p:cNvPr>
          <p:cNvSpPr txBox="1"/>
          <p:nvPr/>
        </p:nvSpPr>
        <p:spPr>
          <a:xfrm>
            <a:off x="3644077" y="4245084"/>
            <a:ext cx="934743" cy="461665"/>
          </a:xfrm>
          <a:prstGeom prst="rect">
            <a:avLst/>
          </a:prstGeom>
          <a:noFill/>
        </p:spPr>
        <p:txBody>
          <a:bodyPr wrap="none" rtlCol="0">
            <a:spAutoFit/>
          </a:bodyPr>
          <a:lstStyle/>
          <a:p>
            <a:r>
              <a:rPr lang="en-US" sz="2400" b="1" dirty="0">
                <a:solidFill>
                  <a:schemeClr val="bg1"/>
                </a:solidFill>
              </a:rPr>
              <a:t>Peace</a:t>
            </a:r>
          </a:p>
        </p:txBody>
      </p:sp>
      <p:sp>
        <p:nvSpPr>
          <p:cNvPr id="8" name="TextBox 7">
            <a:extLst>
              <a:ext uri="{FF2B5EF4-FFF2-40B4-BE49-F238E27FC236}">
                <a16:creationId xmlns:a16="http://schemas.microsoft.com/office/drawing/2014/main" id="{4FB2C8CD-31AE-09A1-3DC0-7CABEB844B2C}"/>
              </a:ext>
            </a:extLst>
          </p:cNvPr>
          <p:cNvSpPr txBox="1"/>
          <p:nvPr/>
        </p:nvSpPr>
        <p:spPr>
          <a:xfrm>
            <a:off x="6471538" y="4225133"/>
            <a:ext cx="1500154" cy="461665"/>
          </a:xfrm>
          <a:prstGeom prst="rect">
            <a:avLst/>
          </a:prstGeom>
          <a:noFill/>
        </p:spPr>
        <p:txBody>
          <a:bodyPr wrap="none" rtlCol="0">
            <a:spAutoFit/>
          </a:bodyPr>
          <a:lstStyle/>
          <a:p>
            <a:r>
              <a:rPr lang="en-US" sz="2400" b="1" dirty="0">
                <a:solidFill>
                  <a:schemeClr val="bg1"/>
                </a:solidFill>
              </a:rPr>
              <a:t>Prosperity</a:t>
            </a:r>
          </a:p>
        </p:txBody>
      </p:sp>
      <p:sp>
        <p:nvSpPr>
          <p:cNvPr id="10" name="TextBox 9">
            <a:extLst>
              <a:ext uri="{FF2B5EF4-FFF2-40B4-BE49-F238E27FC236}">
                <a16:creationId xmlns:a16="http://schemas.microsoft.com/office/drawing/2014/main" id="{FA91634C-6289-9502-48DE-30830FF449CF}"/>
              </a:ext>
            </a:extLst>
          </p:cNvPr>
          <p:cNvSpPr txBox="1"/>
          <p:nvPr/>
        </p:nvSpPr>
        <p:spPr>
          <a:xfrm>
            <a:off x="5252428" y="1216215"/>
            <a:ext cx="1140825" cy="523220"/>
          </a:xfrm>
          <a:prstGeom prst="rect">
            <a:avLst/>
          </a:prstGeom>
          <a:noFill/>
        </p:spPr>
        <p:txBody>
          <a:bodyPr wrap="none" rtlCol="0">
            <a:spAutoFit/>
          </a:bodyPr>
          <a:lstStyle/>
          <a:p>
            <a:r>
              <a:rPr lang="en-US" sz="2800" b="1" i="1" dirty="0">
                <a:solidFill>
                  <a:schemeClr val="bg1"/>
                </a:solidFill>
              </a:rPr>
              <a:t>Planet</a:t>
            </a:r>
          </a:p>
        </p:txBody>
      </p:sp>
      <p:sp>
        <p:nvSpPr>
          <p:cNvPr id="11" name="Rounded Rectangle 10">
            <a:extLst>
              <a:ext uri="{FF2B5EF4-FFF2-40B4-BE49-F238E27FC236}">
                <a16:creationId xmlns:a16="http://schemas.microsoft.com/office/drawing/2014/main" id="{BC31D8D1-E03E-1E52-3CB2-FB062F7FF94D}"/>
              </a:ext>
            </a:extLst>
          </p:cNvPr>
          <p:cNvSpPr/>
          <p:nvPr/>
        </p:nvSpPr>
        <p:spPr>
          <a:xfrm>
            <a:off x="412153" y="735066"/>
            <a:ext cx="2579076" cy="18488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Planet:</a:t>
            </a:r>
          </a:p>
          <a:p>
            <a:pPr marL="285750" indent="-285750">
              <a:buFont typeface="Arial" panose="020B0604020202020204" pitchFamily="34" charset="0"/>
              <a:buChar char="•"/>
            </a:pPr>
            <a:r>
              <a:rPr lang="en-US" dirty="0"/>
              <a:t>Climate Emergency</a:t>
            </a:r>
          </a:p>
          <a:p>
            <a:pPr marL="285750" indent="-285750">
              <a:buFont typeface="Arial" panose="020B0604020202020204" pitchFamily="34" charset="0"/>
              <a:buChar char="•"/>
            </a:pPr>
            <a:r>
              <a:rPr lang="en-US" dirty="0"/>
              <a:t>Tipping Point Risks</a:t>
            </a:r>
          </a:p>
          <a:p>
            <a:pPr marL="285750" indent="-285750">
              <a:buFont typeface="Arial" panose="020B0604020202020204" pitchFamily="34" charset="0"/>
              <a:buChar char="•"/>
            </a:pPr>
            <a:r>
              <a:rPr lang="en-US" dirty="0"/>
              <a:t>Hothouse Earth</a:t>
            </a:r>
          </a:p>
          <a:p>
            <a:pPr marL="285750" indent="-285750">
              <a:buFont typeface="Arial" panose="020B0604020202020204" pitchFamily="34" charset="0"/>
              <a:buChar char="•"/>
            </a:pPr>
            <a:r>
              <a:rPr lang="en-US" dirty="0"/>
              <a:t>Biodiversity Crisis</a:t>
            </a:r>
          </a:p>
          <a:p>
            <a:pPr marL="285750" indent="-285750">
              <a:buFont typeface="Arial" panose="020B0604020202020204" pitchFamily="34" charset="0"/>
              <a:buChar char="•"/>
            </a:pPr>
            <a:r>
              <a:rPr lang="en-US" dirty="0"/>
              <a:t>Mass Extinctions </a:t>
            </a:r>
          </a:p>
        </p:txBody>
      </p:sp>
      <p:sp>
        <p:nvSpPr>
          <p:cNvPr id="12" name="Rounded Rectangle 11">
            <a:extLst>
              <a:ext uri="{FF2B5EF4-FFF2-40B4-BE49-F238E27FC236}">
                <a16:creationId xmlns:a16="http://schemas.microsoft.com/office/drawing/2014/main" id="{A87621F2-B9FE-885C-C055-F598A0D85AD4}"/>
              </a:ext>
            </a:extLst>
          </p:cNvPr>
          <p:cNvSpPr/>
          <p:nvPr/>
        </p:nvSpPr>
        <p:spPr>
          <a:xfrm>
            <a:off x="8839114" y="4460556"/>
            <a:ext cx="2579076" cy="20206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a:p>
          <a:p>
            <a:pPr algn="ctr"/>
            <a:r>
              <a:rPr lang="en-US" sz="2000" b="1" dirty="0"/>
              <a:t>Prosperity:</a:t>
            </a:r>
          </a:p>
          <a:p>
            <a:pPr marL="285750" indent="-285750">
              <a:buFont typeface="Arial" panose="020B0604020202020204" pitchFamily="34" charset="0"/>
              <a:buChar char="•"/>
            </a:pPr>
            <a:r>
              <a:rPr lang="en-US" dirty="0"/>
              <a:t>Unsustainable Growth (Planet)</a:t>
            </a:r>
          </a:p>
          <a:p>
            <a:pPr marL="285750" indent="-285750">
              <a:buFont typeface="Arial" panose="020B0604020202020204" pitchFamily="34" charset="0"/>
              <a:buChar char="•"/>
            </a:pPr>
            <a:r>
              <a:rPr lang="en-US" dirty="0"/>
              <a:t>Urban crowding (People)</a:t>
            </a:r>
          </a:p>
          <a:p>
            <a:pPr marL="285750" indent="-285750">
              <a:buFont typeface="Arial" panose="020B0604020202020204" pitchFamily="34" charset="0"/>
              <a:buChar char="•"/>
            </a:pPr>
            <a:r>
              <a:rPr lang="en-US" dirty="0"/>
              <a:t>Inequalities (Peace)</a:t>
            </a:r>
          </a:p>
          <a:p>
            <a:pPr marL="285750" indent="-285750">
              <a:buFont typeface="Arial" panose="020B0604020202020204" pitchFamily="34" charset="0"/>
              <a:buChar char="•"/>
            </a:pPr>
            <a:r>
              <a:rPr lang="en-US" dirty="0"/>
              <a:t>Emerging Tech</a:t>
            </a:r>
          </a:p>
          <a:p>
            <a:endParaRPr lang="en-US" dirty="0"/>
          </a:p>
        </p:txBody>
      </p:sp>
      <p:sp>
        <p:nvSpPr>
          <p:cNvPr id="13" name="Rounded Rectangle 12">
            <a:extLst>
              <a:ext uri="{FF2B5EF4-FFF2-40B4-BE49-F238E27FC236}">
                <a16:creationId xmlns:a16="http://schemas.microsoft.com/office/drawing/2014/main" id="{D9CAF33F-8A56-8149-7A28-75F2B74B68EE}"/>
              </a:ext>
            </a:extLst>
          </p:cNvPr>
          <p:cNvSpPr/>
          <p:nvPr/>
        </p:nvSpPr>
        <p:spPr>
          <a:xfrm>
            <a:off x="8839114" y="776796"/>
            <a:ext cx="2579076" cy="18488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People:</a:t>
            </a:r>
          </a:p>
          <a:p>
            <a:pPr marL="285750" indent="-285750">
              <a:buFont typeface="Arial" panose="020B0604020202020204" pitchFamily="34" charset="0"/>
              <a:buChar char="•"/>
            </a:pPr>
            <a:r>
              <a:rPr lang="en-US" dirty="0"/>
              <a:t>Pandemics</a:t>
            </a:r>
          </a:p>
          <a:p>
            <a:pPr marL="285750" indent="-285750">
              <a:buFont typeface="Arial" panose="020B0604020202020204" pitchFamily="34" charset="0"/>
              <a:buChar char="•"/>
            </a:pPr>
            <a:r>
              <a:rPr lang="en-US" dirty="0"/>
              <a:t>Food Security</a:t>
            </a:r>
          </a:p>
          <a:p>
            <a:pPr marL="285750" indent="-285750">
              <a:buFont typeface="Arial" panose="020B0604020202020204" pitchFamily="34" charset="0"/>
              <a:buChar char="•"/>
            </a:pPr>
            <a:r>
              <a:rPr lang="en-US" dirty="0"/>
              <a:t>Water Security</a:t>
            </a:r>
          </a:p>
          <a:p>
            <a:pPr marL="285750" indent="-285750">
              <a:buFont typeface="Arial" panose="020B0604020202020204" pitchFamily="34" charset="0"/>
              <a:buChar char="•"/>
            </a:pPr>
            <a:r>
              <a:rPr lang="en-US" dirty="0"/>
              <a:t>Heat related Deaths</a:t>
            </a:r>
          </a:p>
          <a:p>
            <a:pPr marL="285750" indent="-285750">
              <a:buFont typeface="Arial" panose="020B0604020202020204" pitchFamily="34" charset="0"/>
              <a:buChar char="•"/>
            </a:pPr>
            <a:r>
              <a:rPr lang="en-US" dirty="0"/>
              <a:t>Mass Migration </a:t>
            </a:r>
          </a:p>
        </p:txBody>
      </p:sp>
      <p:sp>
        <p:nvSpPr>
          <p:cNvPr id="14" name="Rounded Rectangle 13">
            <a:extLst>
              <a:ext uri="{FF2B5EF4-FFF2-40B4-BE49-F238E27FC236}">
                <a16:creationId xmlns:a16="http://schemas.microsoft.com/office/drawing/2014/main" id="{986C28FB-1C26-0372-7D77-7A1E1D393610}"/>
              </a:ext>
            </a:extLst>
          </p:cNvPr>
          <p:cNvSpPr/>
          <p:nvPr/>
        </p:nvSpPr>
        <p:spPr>
          <a:xfrm>
            <a:off x="412153" y="4460556"/>
            <a:ext cx="2579076" cy="20206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Peace:</a:t>
            </a:r>
          </a:p>
          <a:p>
            <a:pPr marL="285750" indent="-285750">
              <a:buFont typeface="Arial" panose="020B0604020202020204" pitchFamily="34" charset="0"/>
              <a:buChar char="•"/>
            </a:pPr>
            <a:r>
              <a:rPr lang="en-US" dirty="0"/>
              <a:t>Nuclear catastrophe</a:t>
            </a:r>
          </a:p>
          <a:p>
            <a:pPr marL="285750" indent="-285750">
              <a:buFont typeface="Arial" panose="020B0604020202020204" pitchFamily="34" charset="0"/>
              <a:buChar char="•"/>
            </a:pPr>
            <a:r>
              <a:rPr lang="en-US" dirty="0"/>
              <a:t>Biological &amp; Chemical Warfare</a:t>
            </a:r>
          </a:p>
          <a:p>
            <a:pPr marL="285750" indent="-285750">
              <a:buFont typeface="Arial" panose="020B0604020202020204" pitchFamily="34" charset="0"/>
              <a:buChar char="•"/>
            </a:pPr>
            <a:r>
              <a:rPr lang="en-US" dirty="0"/>
              <a:t>Synthetic Biology</a:t>
            </a:r>
          </a:p>
          <a:p>
            <a:pPr marL="285750" indent="-285750">
              <a:buFont typeface="Arial" panose="020B0604020202020204" pitchFamily="34" charset="0"/>
              <a:buChar char="•"/>
            </a:pPr>
            <a:r>
              <a:rPr lang="en-US" dirty="0"/>
              <a:t>Digital Warfare</a:t>
            </a:r>
          </a:p>
          <a:p>
            <a:pPr marL="285750" indent="-285750">
              <a:buFont typeface="Arial" panose="020B0604020202020204" pitchFamily="34" charset="0"/>
              <a:buChar char="•"/>
            </a:pPr>
            <a:r>
              <a:rPr lang="en-US" dirty="0"/>
              <a:t>WW III</a:t>
            </a:r>
          </a:p>
        </p:txBody>
      </p:sp>
      <p:sp>
        <p:nvSpPr>
          <p:cNvPr id="16" name="TextBox 15">
            <a:extLst>
              <a:ext uri="{FF2B5EF4-FFF2-40B4-BE49-F238E27FC236}">
                <a16:creationId xmlns:a16="http://schemas.microsoft.com/office/drawing/2014/main" id="{BE2D21A1-413A-B782-CF84-06DB5292AC81}"/>
              </a:ext>
            </a:extLst>
          </p:cNvPr>
          <p:cNvSpPr txBox="1"/>
          <p:nvPr/>
        </p:nvSpPr>
        <p:spPr>
          <a:xfrm>
            <a:off x="1330849" y="55049"/>
            <a:ext cx="9530301" cy="523220"/>
          </a:xfrm>
          <a:prstGeom prst="rect">
            <a:avLst/>
          </a:prstGeom>
          <a:noFill/>
        </p:spPr>
        <p:txBody>
          <a:bodyPr wrap="none" rtlCol="0">
            <a:spAutoFit/>
          </a:bodyPr>
          <a:lstStyle/>
          <a:p>
            <a:r>
              <a:rPr lang="en-US" sz="2800" b="1" dirty="0"/>
              <a:t>CONTEXT: The Escalating Nexus of Existential Threats and Risks</a:t>
            </a:r>
          </a:p>
        </p:txBody>
      </p:sp>
      <p:sp>
        <p:nvSpPr>
          <p:cNvPr id="2" name="Left-right Arrow 1">
            <a:extLst>
              <a:ext uri="{FF2B5EF4-FFF2-40B4-BE49-F238E27FC236}">
                <a16:creationId xmlns:a16="http://schemas.microsoft.com/office/drawing/2014/main" id="{7E38C8AC-A50A-A3D2-450D-65A2A6E9A2DF}"/>
              </a:ext>
            </a:extLst>
          </p:cNvPr>
          <p:cNvSpPr/>
          <p:nvPr/>
        </p:nvSpPr>
        <p:spPr>
          <a:xfrm>
            <a:off x="3064457" y="1034189"/>
            <a:ext cx="934743" cy="364052"/>
          </a:xfrm>
          <a:prstGeom prst="leftRightArrow">
            <a:avLst>
              <a:gd name="adj1" fmla="val 58294"/>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Left-right Arrow 2">
            <a:extLst>
              <a:ext uri="{FF2B5EF4-FFF2-40B4-BE49-F238E27FC236}">
                <a16:creationId xmlns:a16="http://schemas.microsoft.com/office/drawing/2014/main" id="{BBC1361A-4358-7A36-8D20-5AFED0964644}"/>
              </a:ext>
            </a:extLst>
          </p:cNvPr>
          <p:cNvSpPr/>
          <p:nvPr/>
        </p:nvSpPr>
        <p:spPr>
          <a:xfrm>
            <a:off x="7656485" y="5674606"/>
            <a:ext cx="934743" cy="364052"/>
          </a:xfrm>
          <a:prstGeom prst="leftRightArrow">
            <a:avLst>
              <a:gd name="adj1" fmla="val 58294"/>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Left-right Arrow 14">
            <a:extLst>
              <a:ext uri="{FF2B5EF4-FFF2-40B4-BE49-F238E27FC236}">
                <a16:creationId xmlns:a16="http://schemas.microsoft.com/office/drawing/2014/main" id="{28B7BB6B-52FD-B4D1-9EB6-900B24938399}"/>
              </a:ext>
            </a:extLst>
          </p:cNvPr>
          <p:cNvSpPr/>
          <p:nvPr/>
        </p:nvSpPr>
        <p:spPr>
          <a:xfrm>
            <a:off x="3158991" y="5674606"/>
            <a:ext cx="934743" cy="364052"/>
          </a:xfrm>
          <a:prstGeom prst="leftRightArrow">
            <a:avLst>
              <a:gd name="adj1" fmla="val 58294"/>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Left-right Arrow 16">
            <a:extLst>
              <a:ext uri="{FF2B5EF4-FFF2-40B4-BE49-F238E27FC236}">
                <a16:creationId xmlns:a16="http://schemas.microsoft.com/office/drawing/2014/main" id="{AB61D55C-B247-62DE-25F1-3FA9723E1343}"/>
              </a:ext>
            </a:extLst>
          </p:cNvPr>
          <p:cNvSpPr/>
          <p:nvPr/>
        </p:nvSpPr>
        <p:spPr>
          <a:xfrm>
            <a:off x="7770256" y="991547"/>
            <a:ext cx="934743" cy="364052"/>
          </a:xfrm>
          <a:prstGeom prst="leftRightArrow">
            <a:avLst>
              <a:gd name="adj1" fmla="val 58294"/>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Up-down Arrow 17">
            <a:extLst>
              <a:ext uri="{FF2B5EF4-FFF2-40B4-BE49-F238E27FC236}">
                <a16:creationId xmlns:a16="http://schemas.microsoft.com/office/drawing/2014/main" id="{92538001-BC54-ADCB-7948-82B2AEBD5E22}"/>
              </a:ext>
            </a:extLst>
          </p:cNvPr>
          <p:cNvSpPr/>
          <p:nvPr/>
        </p:nvSpPr>
        <p:spPr>
          <a:xfrm>
            <a:off x="9886336" y="2820923"/>
            <a:ext cx="484632" cy="12161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Up-down Arrow 18">
            <a:extLst>
              <a:ext uri="{FF2B5EF4-FFF2-40B4-BE49-F238E27FC236}">
                <a16:creationId xmlns:a16="http://schemas.microsoft.com/office/drawing/2014/main" id="{CDF17F44-2275-0E26-A1F4-F8F93BAF479B}"/>
              </a:ext>
            </a:extLst>
          </p:cNvPr>
          <p:cNvSpPr/>
          <p:nvPr/>
        </p:nvSpPr>
        <p:spPr>
          <a:xfrm>
            <a:off x="1336400" y="2820923"/>
            <a:ext cx="484632" cy="12161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a:extLst>
              <a:ext uri="{FF2B5EF4-FFF2-40B4-BE49-F238E27FC236}">
                <a16:creationId xmlns:a16="http://schemas.microsoft.com/office/drawing/2014/main" id="{F7486181-26CB-28D5-3830-D53566F19B60}"/>
              </a:ext>
            </a:extLst>
          </p:cNvPr>
          <p:cNvSpPr/>
          <p:nvPr/>
        </p:nvSpPr>
        <p:spPr>
          <a:xfrm>
            <a:off x="10904372" y="6518031"/>
            <a:ext cx="1195754" cy="339969"/>
          </a:xfrm>
          <a:prstGeom prst="roundRect">
            <a:avLst>
              <a:gd name="adj" fmla="val 1317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Nurse J, 2023</a:t>
            </a:r>
            <a:r>
              <a:rPr lang="en-US" dirty="0"/>
              <a:t> </a:t>
            </a:r>
          </a:p>
        </p:txBody>
      </p:sp>
    </p:spTree>
    <p:extLst>
      <p:ext uri="{BB962C8B-B14F-4D97-AF65-F5344CB8AC3E}">
        <p14:creationId xmlns:p14="http://schemas.microsoft.com/office/powerpoint/2010/main" val="3414114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1F023-C789-46B2-3C5A-F855D30E9AE9}"/>
              </a:ext>
            </a:extLst>
          </p:cNvPr>
          <p:cNvSpPr>
            <a:spLocks noGrp="1"/>
          </p:cNvSpPr>
          <p:nvPr>
            <p:ph type="title"/>
          </p:nvPr>
        </p:nvSpPr>
        <p:spPr>
          <a:xfrm>
            <a:off x="403638" y="149767"/>
            <a:ext cx="10515600" cy="1325563"/>
          </a:xfrm>
        </p:spPr>
        <p:txBody>
          <a:bodyPr>
            <a:noAutofit/>
          </a:bodyPr>
          <a:lstStyle/>
          <a:p>
            <a:pPr marL="0" indent="0" algn="ctr"/>
            <a:r>
              <a:rPr lang="en-US" sz="3600" b="1" i="1" dirty="0"/>
              <a:t>Vision: Create a Flourishing and Safe World for All </a:t>
            </a:r>
            <a:br>
              <a:rPr lang="en-US" sz="3600" b="1" i="1" dirty="0"/>
            </a:br>
            <a:r>
              <a:rPr lang="en-US" sz="3600" b="1" i="1" dirty="0"/>
              <a:t>To Secure the Well Being of Our Future Generations </a:t>
            </a:r>
            <a:endParaRPr lang="en-US" sz="3600" dirty="0"/>
          </a:p>
        </p:txBody>
      </p:sp>
      <p:sp>
        <p:nvSpPr>
          <p:cNvPr id="3" name="Content Placeholder 2">
            <a:extLst>
              <a:ext uri="{FF2B5EF4-FFF2-40B4-BE49-F238E27FC236}">
                <a16:creationId xmlns:a16="http://schemas.microsoft.com/office/drawing/2014/main" id="{636AD17A-5873-6240-A522-6BB32DF2AE16}"/>
              </a:ext>
            </a:extLst>
          </p:cNvPr>
          <p:cNvSpPr>
            <a:spLocks noGrp="1"/>
          </p:cNvSpPr>
          <p:nvPr>
            <p:ph idx="1"/>
          </p:nvPr>
        </p:nvSpPr>
        <p:spPr>
          <a:xfrm>
            <a:off x="4692994" y="1721833"/>
            <a:ext cx="6962775" cy="4351338"/>
          </a:xfrm>
        </p:spPr>
        <p:txBody>
          <a:bodyPr>
            <a:normAutofit fontScale="92500" lnSpcReduction="10000"/>
          </a:bodyPr>
          <a:lstStyle/>
          <a:p>
            <a:pPr marL="0" lvl="0" indent="0" rtl="0">
              <a:buNone/>
            </a:pPr>
            <a:r>
              <a:rPr lang="en-US" sz="3000" b="1" dirty="0"/>
              <a:t>Goals – Prevention and Risk Reduction: </a:t>
            </a:r>
            <a:endParaRPr lang="en-GB" sz="3000" b="1" dirty="0">
              <a:effectLst/>
              <a:ea typeface="DengXian" panose="02010600030101010101" pitchFamily="2" charset="-122"/>
              <a:cs typeface="Arial" panose="020B0604020202020204" pitchFamily="34" charset="0"/>
            </a:endParaRPr>
          </a:p>
          <a:p>
            <a:pPr marL="342900" lvl="0" indent="-342900" rtl="0">
              <a:buFont typeface="Symbol" pitchFamily="2" charset="2"/>
              <a:buChar char=""/>
            </a:pPr>
            <a:r>
              <a:rPr lang="en-GB" sz="2400" b="1" dirty="0">
                <a:effectLst/>
                <a:ea typeface="DengXian" panose="02010600030101010101" pitchFamily="2" charset="-122"/>
                <a:cs typeface="Arial" panose="020B0604020202020204" pitchFamily="34" charset="0"/>
              </a:rPr>
              <a:t>Primary Prevention: </a:t>
            </a:r>
            <a:r>
              <a:rPr lang="en-GB" sz="2400" dirty="0">
                <a:effectLst/>
                <a:ea typeface="DengXian" panose="02010600030101010101" pitchFamily="2" charset="-122"/>
                <a:cs typeface="Arial" panose="020B0604020202020204" pitchFamily="34" charset="0"/>
              </a:rPr>
              <a:t>whereby the onset of the threat or hazard is prevented from occurring</a:t>
            </a:r>
          </a:p>
          <a:p>
            <a:pPr marL="342900" lvl="0" indent="-342900">
              <a:buFont typeface="Symbol" pitchFamily="2" charset="2"/>
              <a:buChar char=""/>
            </a:pPr>
            <a:r>
              <a:rPr lang="en-GB" sz="2400" b="1" dirty="0">
                <a:effectLst/>
                <a:ea typeface="DengXian" panose="02010600030101010101" pitchFamily="2" charset="-122"/>
                <a:cs typeface="Arial" panose="020B0604020202020204" pitchFamily="34" charset="0"/>
              </a:rPr>
              <a:t>Secondary Prevention: </a:t>
            </a:r>
            <a:r>
              <a:rPr lang="en-GB" sz="2400" dirty="0">
                <a:effectLst/>
                <a:ea typeface="DengXian" panose="02010600030101010101" pitchFamily="2" charset="-122"/>
                <a:cs typeface="Arial" panose="020B0604020202020204" pitchFamily="34" charset="0"/>
              </a:rPr>
              <a:t>early detection and warning systems with early interventions are applied to halt and reverse progression of hazards – this is often seen as risk reduction, resilience and adaptation</a:t>
            </a:r>
          </a:p>
          <a:p>
            <a:pPr marL="342900" lvl="0" indent="-342900">
              <a:buFont typeface="Symbol" pitchFamily="2" charset="2"/>
              <a:buChar char=""/>
            </a:pPr>
            <a:r>
              <a:rPr lang="en-GB" sz="2400" b="1" dirty="0">
                <a:effectLst/>
                <a:ea typeface="DengXian" panose="02010600030101010101" pitchFamily="2" charset="-122"/>
                <a:cs typeface="Arial" panose="020B0604020202020204" pitchFamily="34" charset="0"/>
              </a:rPr>
              <a:t>Tertiary Prevention: </a:t>
            </a:r>
            <a:r>
              <a:rPr lang="en-GB" sz="2400" dirty="0">
                <a:effectLst/>
                <a:ea typeface="DengXian" panose="02010600030101010101" pitchFamily="2" charset="-122"/>
                <a:cs typeface="Arial" panose="020B0604020202020204" pitchFamily="34" charset="0"/>
              </a:rPr>
              <a:t>to make an established problem less severe in order to improve outcomes – this relates to the concepts of mitigation and recovery</a:t>
            </a:r>
          </a:p>
          <a:p>
            <a:pPr marL="0" lvl="0" indent="0">
              <a:buNone/>
            </a:pPr>
            <a:endParaRPr lang="en-GB" sz="2400" dirty="0">
              <a:effectLst/>
              <a:ea typeface="DengXian" panose="02010600030101010101" pitchFamily="2" charset="-122"/>
              <a:cs typeface="Arial" panose="020B0604020202020204" pitchFamily="34" charset="0"/>
            </a:endParaRPr>
          </a:p>
          <a:p>
            <a:pPr marL="342900" lvl="0" indent="-342900">
              <a:buFont typeface="Symbol" pitchFamily="2" charset="2"/>
              <a:buChar char=""/>
            </a:pPr>
            <a:r>
              <a:rPr lang="en-GB" sz="2400" b="1" dirty="0">
                <a:ea typeface="DengXian" panose="02010600030101010101" pitchFamily="2" charset="-122"/>
                <a:cs typeface="Arial" panose="020B0604020202020204" pitchFamily="34" charset="0"/>
              </a:rPr>
              <a:t>Risk Reduction: </a:t>
            </a:r>
            <a:r>
              <a:rPr lang="en-GB" sz="2400" dirty="0">
                <a:ea typeface="DengXian" panose="02010600030101010101" pitchFamily="2" charset="-122"/>
                <a:cs typeface="Arial" panose="020B0604020202020204" pitchFamily="34" charset="0"/>
              </a:rPr>
              <a:t>minimise the likelihood and scale of consequences and impacts</a:t>
            </a:r>
            <a:endParaRPr lang="en-GB" sz="2400" dirty="0">
              <a:effectLst/>
              <a:ea typeface="DengXian" panose="02010600030101010101" pitchFamily="2" charset="-122"/>
              <a:cs typeface="Arial" panose="020B0604020202020204" pitchFamily="34" charset="0"/>
            </a:endParaRPr>
          </a:p>
          <a:p>
            <a:pPr marL="0" lvl="0" indent="0">
              <a:buNone/>
            </a:pPr>
            <a:endParaRPr lang="en-GB" sz="2400" dirty="0">
              <a:latin typeface="Times New Roman" panose="02020603050405020304" pitchFamily="18" charset="0"/>
              <a:ea typeface="DengXian" panose="02010600030101010101" pitchFamily="2" charset="-122"/>
              <a:cs typeface="Arial" panose="020B0604020202020204" pitchFamily="34" charset="0"/>
            </a:endParaRPr>
          </a:p>
          <a:p>
            <a:pPr marL="0" lvl="0" indent="0">
              <a:buNone/>
            </a:pPr>
            <a:endParaRPr lang="en-GB" sz="2400" dirty="0">
              <a:effectLst/>
              <a:latin typeface="Calibri" panose="020F0502020204030204" pitchFamily="34" charset="0"/>
              <a:ea typeface="DengXian" panose="02010600030101010101" pitchFamily="2" charset="-122"/>
              <a:cs typeface="Arial" panose="020B0604020202020204" pitchFamily="34" charset="0"/>
            </a:endParaRPr>
          </a:p>
          <a:p>
            <a:endParaRPr lang="en-US" dirty="0"/>
          </a:p>
        </p:txBody>
      </p:sp>
      <p:sp>
        <p:nvSpPr>
          <p:cNvPr id="4" name="Rounded Rectangle 3">
            <a:extLst>
              <a:ext uri="{FF2B5EF4-FFF2-40B4-BE49-F238E27FC236}">
                <a16:creationId xmlns:a16="http://schemas.microsoft.com/office/drawing/2014/main" id="{D13ABE56-826D-189F-23CB-FE8BFA3DA48F}"/>
              </a:ext>
            </a:extLst>
          </p:cNvPr>
          <p:cNvSpPr/>
          <p:nvPr/>
        </p:nvSpPr>
        <p:spPr>
          <a:xfrm>
            <a:off x="713268" y="1458362"/>
            <a:ext cx="3714750" cy="29146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Aim to Prevent Cascades: </a:t>
            </a:r>
          </a:p>
          <a:p>
            <a:pPr marL="285750" indent="-285750" algn="ctr">
              <a:buFont typeface="Arial" panose="020B0604020202020204" pitchFamily="34" charset="0"/>
              <a:buChar char="•"/>
            </a:pPr>
            <a:r>
              <a:rPr lang="en-US" sz="2400" dirty="0"/>
              <a:t>Pandemics</a:t>
            </a:r>
          </a:p>
          <a:p>
            <a:pPr marL="285750" indent="-285750" algn="ctr">
              <a:buFont typeface="Arial" panose="020B0604020202020204" pitchFamily="34" charset="0"/>
              <a:buChar char="•"/>
            </a:pPr>
            <a:r>
              <a:rPr lang="en-US" sz="2400" dirty="0"/>
              <a:t>Violence &amp; Nuclear War</a:t>
            </a:r>
          </a:p>
          <a:p>
            <a:pPr marL="285750" indent="-285750" algn="ctr">
              <a:buFont typeface="Arial" panose="020B0604020202020204" pitchFamily="34" charset="0"/>
              <a:buChar char="•"/>
            </a:pPr>
            <a:r>
              <a:rPr lang="en-US" sz="2400" dirty="0"/>
              <a:t>Escalation of Climate Tipping Points</a:t>
            </a:r>
          </a:p>
          <a:p>
            <a:pPr marL="285750" indent="-285750" algn="ctr">
              <a:buFont typeface="Arial" panose="020B0604020202020204" pitchFamily="34" charset="0"/>
              <a:buChar char="•"/>
            </a:pPr>
            <a:r>
              <a:rPr lang="en-US" sz="2400" dirty="0"/>
              <a:t>Existential Threats from Emerging Tech</a:t>
            </a:r>
          </a:p>
        </p:txBody>
      </p:sp>
      <p:sp>
        <p:nvSpPr>
          <p:cNvPr id="5" name="Rounded Rectangle 4">
            <a:extLst>
              <a:ext uri="{FF2B5EF4-FFF2-40B4-BE49-F238E27FC236}">
                <a16:creationId xmlns:a16="http://schemas.microsoft.com/office/drawing/2014/main" id="{101E34E0-BFA5-3C77-711E-627FE434091F}"/>
              </a:ext>
            </a:extLst>
          </p:cNvPr>
          <p:cNvSpPr/>
          <p:nvPr/>
        </p:nvSpPr>
        <p:spPr>
          <a:xfrm>
            <a:off x="676771" y="4464512"/>
            <a:ext cx="3714750" cy="1951038"/>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Aim to Reduce Risks and Promote Resilience &amp; Recovery: </a:t>
            </a:r>
          </a:p>
          <a:p>
            <a:pPr marL="285750" indent="-285750" algn="ctr">
              <a:buFont typeface="Arial" panose="020B0604020202020204" pitchFamily="34" charset="0"/>
              <a:buChar char="•"/>
            </a:pPr>
            <a:r>
              <a:rPr lang="en-US" sz="2400" dirty="0"/>
              <a:t>Planetary Emergency</a:t>
            </a:r>
          </a:p>
          <a:p>
            <a:pPr marL="285750" indent="-285750" algn="ctr">
              <a:buFont typeface="Arial" panose="020B0604020202020204" pitchFamily="34" charset="0"/>
              <a:buChar char="•"/>
            </a:pPr>
            <a:r>
              <a:rPr lang="en-US" sz="2400" dirty="0"/>
              <a:t>Disasters</a:t>
            </a:r>
          </a:p>
        </p:txBody>
      </p:sp>
      <p:pic>
        <p:nvPicPr>
          <p:cNvPr id="6" name="Picture 5" descr="IAC_2011Logo_Stack.jpg">
            <a:extLst>
              <a:ext uri="{FF2B5EF4-FFF2-40B4-BE49-F238E27FC236}">
                <a16:creationId xmlns:a16="http://schemas.microsoft.com/office/drawing/2014/main" id="{C7A98CA0-E057-7FC4-4CD3-83FEF64438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03893" y="163945"/>
            <a:ext cx="1045011" cy="1177967"/>
          </a:xfrm>
          <a:prstGeom prst="rect">
            <a:avLst/>
          </a:prstGeom>
        </p:spPr>
      </p:pic>
    </p:spTree>
    <p:extLst>
      <p:ext uri="{BB962C8B-B14F-4D97-AF65-F5344CB8AC3E}">
        <p14:creationId xmlns:p14="http://schemas.microsoft.com/office/powerpoint/2010/main" val="763183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938DD-FA5F-6052-E125-8E2587E2063F}"/>
              </a:ext>
            </a:extLst>
          </p:cNvPr>
          <p:cNvSpPr>
            <a:spLocks noGrp="1"/>
          </p:cNvSpPr>
          <p:nvPr>
            <p:ph type="title"/>
          </p:nvPr>
        </p:nvSpPr>
        <p:spPr>
          <a:xfrm>
            <a:off x="838200" y="365126"/>
            <a:ext cx="10515600" cy="914400"/>
          </a:xfrm>
        </p:spPr>
        <p:txBody>
          <a:bodyPr/>
          <a:lstStyle/>
          <a:p>
            <a:pPr algn="ctr"/>
            <a:r>
              <a:rPr lang="en-US" b="1" i="1" dirty="0"/>
              <a:t>Strategic Foresight for a Strategic Plan:</a:t>
            </a:r>
          </a:p>
        </p:txBody>
      </p:sp>
      <p:sp>
        <p:nvSpPr>
          <p:cNvPr id="4" name="Rounded Rectangle 3">
            <a:extLst>
              <a:ext uri="{FF2B5EF4-FFF2-40B4-BE49-F238E27FC236}">
                <a16:creationId xmlns:a16="http://schemas.microsoft.com/office/drawing/2014/main" id="{57DBE1DE-BF14-E44D-8E12-6862BAE7CA41}"/>
              </a:ext>
            </a:extLst>
          </p:cNvPr>
          <p:cNvSpPr/>
          <p:nvPr/>
        </p:nvSpPr>
        <p:spPr>
          <a:xfrm>
            <a:off x="838200" y="3053967"/>
            <a:ext cx="1968285" cy="9144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t>Assessment</a:t>
            </a:r>
          </a:p>
        </p:txBody>
      </p:sp>
      <p:sp>
        <p:nvSpPr>
          <p:cNvPr id="5" name="Rounded Rectangle 4">
            <a:extLst>
              <a:ext uri="{FF2B5EF4-FFF2-40B4-BE49-F238E27FC236}">
                <a16:creationId xmlns:a16="http://schemas.microsoft.com/office/drawing/2014/main" id="{38C2C18A-C78B-6122-BE32-7EDAF54284DD}"/>
              </a:ext>
            </a:extLst>
          </p:cNvPr>
          <p:cNvSpPr/>
          <p:nvPr/>
        </p:nvSpPr>
        <p:spPr>
          <a:xfrm>
            <a:off x="3640811" y="3069466"/>
            <a:ext cx="1968285" cy="9144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t>Analysis</a:t>
            </a:r>
          </a:p>
        </p:txBody>
      </p:sp>
      <p:sp>
        <p:nvSpPr>
          <p:cNvPr id="6" name="Rounded Rectangle 5">
            <a:extLst>
              <a:ext uri="{FF2B5EF4-FFF2-40B4-BE49-F238E27FC236}">
                <a16:creationId xmlns:a16="http://schemas.microsoft.com/office/drawing/2014/main" id="{C526956A-3CBE-0E85-3E09-00654EA7AED1}"/>
              </a:ext>
            </a:extLst>
          </p:cNvPr>
          <p:cNvSpPr/>
          <p:nvPr/>
        </p:nvSpPr>
        <p:spPr>
          <a:xfrm>
            <a:off x="6443422" y="3053967"/>
            <a:ext cx="1968285" cy="9144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t>Scenarios</a:t>
            </a:r>
          </a:p>
        </p:txBody>
      </p:sp>
      <p:sp>
        <p:nvSpPr>
          <p:cNvPr id="7" name="Rounded Rectangle 6">
            <a:extLst>
              <a:ext uri="{FF2B5EF4-FFF2-40B4-BE49-F238E27FC236}">
                <a16:creationId xmlns:a16="http://schemas.microsoft.com/office/drawing/2014/main" id="{185D1AEC-0B8A-70D5-FDCF-F54958CB68C4}"/>
              </a:ext>
            </a:extLst>
          </p:cNvPr>
          <p:cNvSpPr/>
          <p:nvPr/>
        </p:nvSpPr>
        <p:spPr>
          <a:xfrm>
            <a:off x="9385515" y="3053967"/>
            <a:ext cx="1968285" cy="9144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t>Interventions</a:t>
            </a:r>
          </a:p>
        </p:txBody>
      </p:sp>
      <p:sp>
        <p:nvSpPr>
          <p:cNvPr id="8" name="Left-right Arrow 7">
            <a:extLst>
              <a:ext uri="{FF2B5EF4-FFF2-40B4-BE49-F238E27FC236}">
                <a16:creationId xmlns:a16="http://schemas.microsoft.com/office/drawing/2014/main" id="{DC683E1B-4E65-3FBD-49D6-63F78075F429}"/>
              </a:ext>
            </a:extLst>
          </p:cNvPr>
          <p:cNvSpPr/>
          <p:nvPr/>
        </p:nvSpPr>
        <p:spPr>
          <a:xfrm>
            <a:off x="838200" y="1877789"/>
            <a:ext cx="10515600" cy="914400"/>
          </a:xfrm>
          <a:prstGeom prst="leftRightArrow">
            <a:avLst>
              <a:gd name="adj1" fmla="val 70339"/>
              <a:gd name="adj2" fmla="val 50000"/>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CONTEXT: SHORT and LONGTERM RISKS and BARRIERS </a:t>
            </a:r>
          </a:p>
        </p:txBody>
      </p:sp>
      <p:sp>
        <p:nvSpPr>
          <p:cNvPr id="9" name="Left-right Arrow 8">
            <a:extLst>
              <a:ext uri="{FF2B5EF4-FFF2-40B4-BE49-F238E27FC236}">
                <a16:creationId xmlns:a16="http://schemas.microsoft.com/office/drawing/2014/main" id="{EE05DF27-23A4-ECEB-A76C-EE21FADA7A89}"/>
              </a:ext>
            </a:extLst>
          </p:cNvPr>
          <p:cNvSpPr/>
          <p:nvPr/>
        </p:nvSpPr>
        <p:spPr>
          <a:xfrm>
            <a:off x="838200" y="4232638"/>
            <a:ext cx="10515600" cy="914400"/>
          </a:xfrm>
          <a:prstGeom prst="leftRightArrow">
            <a:avLst>
              <a:gd name="adj1" fmla="val 70339"/>
              <a:gd name="adj2" fmla="val 50000"/>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STRATEGIC PLAN: MULTI-DISCIPLINARY SUSTAINABLE SYSTEMS</a:t>
            </a:r>
          </a:p>
        </p:txBody>
      </p:sp>
      <p:sp>
        <p:nvSpPr>
          <p:cNvPr id="10" name="TextBox 9">
            <a:extLst>
              <a:ext uri="{FF2B5EF4-FFF2-40B4-BE49-F238E27FC236}">
                <a16:creationId xmlns:a16="http://schemas.microsoft.com/office/drawing/2014/main" id="{64C189EE-3C9F-C378-079C-559C191D739F}"/>
              </a:ext>
            </a:extLst>
          </p:cNvPr>
          <p:cNvSpPr txBox="1"/>
          <p:nvPr/>
        </p:nvSpPr>
        <p:spPr>
          <a:xfrm>
            <a:off x="5059672" y="1471507"/>
            <a:ext cx="2367892" cy="523220"/>
          </a:xfrm>
          <a:prstGeom prst="rect">
            <a:avLst/>
          </a:prstGeom>
          <a:noFill/>
        </p:spPr>
        <p:txBody>
          <a:bodyPr wrap="none" rtlCol="0">
            <a:spAutoFit/>
          </a:bodyPr>
          <a:lstStyle/>
          <a:p>
            <a:r>
              <a:rPr lang="en-US" sz="2800" b="1" i="1" dirty="0"/>
              <a:t>GOVERNANCE</a:t>
            </a:r>
          </a:p>
        </p:txBody>
      </p:sp>
      <p:sp>
        <p:nvSpPr>
          <p:cNvPr id="11" name="TextBox 10">
            <a:extLst>
              <a:ext uri="{FF2B5EF4-FFF2-40B4-BE49-F238E27FC236}">
                <a16:creationId xmlns:a16="http://schemas.microsoft.com/office/drawing/2014/main" id="{E49DF60E-2AD5-35D7-CCD5-AE9C2012AB53}"/>
              </a:ext>
            </a:extLst>
          </p:cNvPr>
          <p:cNvSpPr txBox="1"/>
          <p:nvPr/>
        </p:nvSpPr>
        <p:spPr>
          <a:xfrm>
            <a:off x="3101031" y="5124883"/>
            <a:ext cx="5900184" cy="523220"/>
          </a:xfrm>
          <a:prstGeom prst="rect">
            <a:avLst/>
          </a:prstGeom>
          <a:noFill/>
        </p:spPr>
        <p:txBody>
          <a:bodyPr wrap="square" rtlCol="0">
            <a:spAutoFit/>
          </a:bodyPr>
          <a:lstStyle/>
          <a:p>
            <a:r>
              <a:rPr lang="en-US" sz="2800" b="1" i="1" dirty="0"/>
              <a:t>DESIGN and DELIVER with PARTNERS</a:t>
            </a:r>
          </a:p>
        </p:txBody>
      </p:sp>
      <p:sp>
        <p:nvSpPr>
          <p:cNvPr id="12" name="Right Arrow 11">
            <a:extLst>
              <a:ext uri="{FF2B5EF4-FFF2-40B4-BE49-F238E27FC236}">
                <a16:creationId xmlns:a16="http://schemas.microsoft.com/office/drawing/2014/main" id="{CB169C1B-4299-3729-E322-652C95E43052}"/>
              </a:ext>
            </a:extLst>
          </p:cNvPr>
          <p:cNvSpPr/>
          <p:nvPr/>
        </p:nvSpPr>
        <p:spPr>
          <a:xfrm>
            <a:off x="2929827" y="3284350"/>
            <a:ext cx="587642" cy="484632"/>
          </a:xfrm>
          <a:prstGeom prst="rightArrow">
            <a:avLst>
              <a:gd name="adj1" fmla="val 69188"/>
              <a:gd name="adj2" fmla="val 50000"/>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a:extLst>
              <a:ext uri="{FF2B5EF4-FFF2-40B4-BE49-F238E27FC236}">
                <a16:creationId xmlns:a16="http://schemas.microsoft.com/office/drawing/2014/main" id="{41EC6197-61C9-4F56-6C9F-7A3C3BA3C4BF}"/>
              </a:ext>
            </a:extLst>
          </p:cNvPr>
          <p:cNvSpPr/>
          <p:nvPr/>
        </p:nvSpPr>
        <p:spPr>
          <a:xfrm>
            <a:off x="8600916" y="3305169"/>
            <a:ext cx="587642" cy="484632"/>
          </a:xfrm>
          <a:prstGeom prst="rightArrow">
            <a:avLst>
              <a:gd name="adj1" fmla="val 69188"/>
              <a:gd name="adj2" fmla="val 50000"/>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Arrow 14">
            <a:extLst>
              <a:ext uri="{FF2B5EF4-FFF2-40B4-BE49-F238E27FC236}">
                <a16:creationId xmlns:a16="http://schemas.microsoft.com/office/drawing/2014/main" id="{A6F7446A-2C80-7A05-64FE-493AA39F4A80}"/>
              </a:ext>
            </a:extLst>
          </p:cNvPr>
          <p:cNvSpPr/>
          <p:nvPr/>
        </p:nvSpPr>
        <p:spPr>
          <a:xfrm>
            <a:off x="5757302" y="3305169"/>
            <a:ext cx="587642" cy="484632"/>
          </a:xfrm>
          <a:prstGeom prst="rightArrow">
            <a:avLst>
              <a:gd name="adj1" fmla="val 69188"/>
              <a:gd name="adj2" fmla="val 50000"/>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1776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7E84F-4372-6202-6F4C-1422131E1402}"/>
              </a:ext>
            </a:extLst>
          </p:cNvPr>
          <p:cNvSpPr>
            <a:spLocks noGrp="1"/>
          </p:cNvSpPr>
          <p:nvPr>
            <p:ph type="title"/>
          </p:nvPr>
        </p:nvSpPr>
        <p:spPr>
          <a:xfrm>
            <a:off x="662214" y="438457"/>
            <a:ext cx="10515600" cy="1325563"/>
          </a:xfrm>
        </p:spPr>
        <p:txBody>
          <a:bodyPr>
            <a:normAutofit/>
          </a:bodyPr>
          <a:lstStyle/>
          <a:p>
            <a:r>
              <a:rPr lang="en-US" sz="4000" b="1" i="1" dirty="0"/>
              <a:t>Strategy X – EXIST: A Plan to Save Humanity</a:t>
            </a:r>
            <a:br>
              <a:rPr lang="en-US" sz="4000" b="1" i="1" dirty="0"/>
            </a:br>
            <a:r>
              <a:rPr lang="en-US" sz="3200" b="1" i="1" dirty="0"/>
              <a:t>Strategic Sustainable Systems – Prevention &amp; Risk Reduction</a:t>
            </a:r>
          </a:p>
        </p:txBody>
      </p:sp>
      <p:sp>
        <p:nvSpPr>
          <p:cNvPr id="3" name="Content Placeholder 2">
            <a:extLst>
              <a:ext uri="{FF2B5EF4-FFF2-40B4-BE49-F238E27FC236}">
                <a16:creationId xmlns:a16="http://schemas.microsoft.com/office/drawing/2014/main" id="{9EC97292-D6AB-B861-2185-8B1A4AEE66E8}"/>
              </a:ext>
            </a:extLst>
          </p:cNvPr>
          <p:cNvSpPr>
            <a:spLocks noGrp="1"/>
          </p:cNvSpPr>
          <p:nvPr>
            <p:ph idx="1"/>
          </p:nvPr>
        </p:nvSpPr>
        <p:spPr>
          <a:xfrm>
            <a:off x="662214" y="1764020"/>
            <a:ext cx="10515600" cy="4728855"/>
          </a:xfrm>
        </p:spPr>
        <p:txBody>
          <a:bodyPr>
            <a:normAutofit fontScale="77500" lnSpcReduction="20000"/>
          </a:bodyPr>
          <a:lstStyle/>
          <a:p>
            <a:pPr marL="342900" lvl="0" indent="-342900" rtl="0">
              <a:buFont typeface="Symbol" pitchFamily="2" charset="2"/>
              <a:buChar char=""/>
            </a:pPr>
            <a:r>
              <a:rPr lang="en-GB" sz="2800" b="1" dirty="0">
                <a:effectLst/>
                <a:ea typeface="DengXian" panose="02010600030101010101" pitchFamily="2" charset="-122"/>
                <a:cs typeface="Arial" panose="020B0604020202020204" pitchFamily="34" charset="0"/>
              </a:rPr>
              <a:t>Planet:</a:t>
            </a:r>
            <a:r>
              <a:rPr lang="en-GB" sz="2800" dirty="0">
                <a:effectLst/>
                <a:ea typeface="DengXian" panose="02010600030101010101" pitchFamily="2" charset="-122"/>
                <a:cs typeface="Arial" panose="020B0604020202020204" pitchFamily="34" charset="0"/>
              </a:rPr>
              <a:t> prevent tipping points from escalating and creating runaway climate change; create a strategic Global Emergency response </a:t>
            </a:r>
            <a:r>
              <a:rPr lang="en-GB" dirty="0">
                <a:ea typeface="DengXian" panose="02010600030101010101" pitchFamily="2" charset="-122"/>
                <a:cs typeface="Arial" panose="020B0604020202020204" pitchFamily="34" charset="0"/>
              </a:rPr>
              <a:t>to stabilise our Essential Determinants of Life on this Planet including</a:t>
            </a:r>
            <a:r>
              <a:rPr lang="en-GB" sz="2800" dirty="0">
                <a:effectLst/>
                <a:ea typeface="DengXian" panose="02010600030101010101" pitchFamily="2" charset="-122"/>
                <a:cs typeface="Arial" panose="020B0604020202020204" pitchFamily="34" charset="0"/>
              </a:rPr>
              <a:t> Temperature, Air, Water, Land and Food systems and to assist in recovery</a:t>
            </a:r>
          </a:p>
          <a:p>
            <a:pPr marL="342900" lvl="0" indent="-342900">
              <a:buFont typeface="Symbol" pitchFamily="2" charset="2"/>
              <a:buChar char=""/>
            </a:pPr>
            <a:r>
              <a:rPr lang="en-GB" sz="2800" b="1" dirty="0">
                <a:effectLst/>
                <a:ea typeface="DengXian" panose="02010600030101010101" pitchFamily="2" charset="-122"/>
                <a:cs typeface="Arial" panose="020B0604020202020204" pitchFamily="34" charset="0"/>
              </a:rPr>
              <a:t>People:</a:t>
            </a:r>
            <a:r>
              <a:rPr lang="en-GB" sz="2800" dirty="0">
                <a:effectLst/>
                <a:ea typeface="DengXian" panose="02010600030101010101" pitchFamily="2" charset="-122"/>
                <a:cs typeface="Arial" panose="020B0604020202020204" pitchFamily="34" charset="0"/>
              </a:rPr>
              <a:t> prevent future Pandemics – through enhanced global governance </a:t>
            </a:r>
            <a:r>
              <a:rPr lang="en-GB" dirty="0">
                <a:ea typeface="DengXian" panose="02010600030101010101" pitchFamily="2" charset="-122"/>
                <a:cs typeface="Arial" panose="020B0604020202020204" pitchFamily="34" charset="0"/>
              </a:rPr>
              <a:t>with </a:t>
            </a:r>
            <a:r>
              <a:rPr lang="en-GB" sz="2800" dirty="0">
                <a:effectLst/>
                <a:ea typeface="DengXian" panose="02010600030101010101" pitchFamily="2" charset="-122"/>
                <a:cs typeface="Arial" panose="020B0604020202020204" pitchFamily="34" charset="0"/>
              </a:rPr>
              <a:t>regional and local coordination, </a:t>
            </a:r>
            <a:r>
              <a:rPr lang="en-GB" dirty="0">
                <a:ea typeface="DengXian" panose="02010600030101010101" pitchFamily="2" charset="-122"/>
                <a:cs typeface="Arial" panose="020B0604020202020204" pitchFamily="34" charset="0"/>
              </a:rPr>
              <a:t>create</a:t>
            </a:r>
            <a:r>
              <a:rPr lang="en-GB" sz="2800" dirty="0">
                <a:effectLst/>
                <a:ea typeface="DengXian" panose="02010600030101010101" pitchFamily="2" charset="-122"/>
                <a:cs typeface="Arial" panose="020B0604020202020204" pitchFamily="34" charset="0"/>
              </a:rPr>
              <a:t> One Health </a:t>
            </a:r>
            <a:r>
              <a:rPr lang="en-GB" dirty="0">
                <a:ea typeface="DengXian" panose="02010600030101010101" pitchFamily="2" charset="-122"/>
                <a:cs typeface="Arial" panose="020B0604020202020204" pitchFamily="34" charset="0"/>
              </a:rPr>
              <a:t>systems </a:t>
            </a:r>
            <a:r>
              <a:rPr lang="en-GB" sz="2800" dirty="0">
                <a:effectLst/>
                <a:ea typeface="DengXian" panose="02010600030101010101" pitchFamily="2" charset="-122"/>
                <a:cs typeface="Arial" panose="020B0604020202020204" pitchFamily="34" charset="0"/>
              </a:rPr>
              <a:t>for prevention, detection, early warning systems, preparedness and response; transform global health security as a </a:t>
            </a:r>
            <a:r>
              <a:rPr lang="en-GB" dirty="0">
                <a:ea typeface="DengXian" panose="02010600030101010101" pitchFamily="2" charset="-122"/>
                <a:cs typeface="Arial" panose="020B0604020202020204" pitchFamily="34" charset="0"/>
              </a:rPr>
              <a:t>global</a:t>
            </a:r>
            <a:r>
              <a:rPr lang="en-GB" sz="2800" dirty="0">
                <a:effectLst/>
                <a:ea typeface="DengXian" panose="02010600030101010101" pitchFamily="2" charset="-122"/>
                <a:cs typeface="Arial" panose="020B0604020202020204" pitchFamily="34" charset="0"/>
              </a:rPr>
              <a:t> good with digital solutions</a:t>
            </a:r>
          </a:p>
          <a:p>
            <a:pPr marL="342900" lvl="0" indent="-342900">
              <a:buFont typeface="Symbol" pitchFamily="2" charset="2"/>
              <a:buChar char=""/>
            </a:pPr>
            <a:r>
              <a:rPr lang="en-GB" sz="2800" b="1" dirty="0">
                <a:effectLst/>
                <a:ea typeface="DengXian" panose="02010600030101010101" pitchFamily="2" charset="-122"/>
                <a:cs typeface="Arial" panose="020B0604020202020204" pitchFamily="34" charset="0"/>
              </a:rPr>
              <a:t>Peace:</a:t>
            </a:r>
            <a:r>
              <a:rPr lang="en-GB" sz="2800" dirty="0">
                <a:effectLst/>
                <a:ea typeface="DengXian" panose="02010600030101010101" pitchFamily="2" charset="-122"/>
                <a:cs typeface="Arial" panose="020B0604020202020204" pitchFamily="34" charset="0"/>
              </a:rPr>
              <a:t> prevent </a:t>
            </a:r>
            <a:r>
              <a:rPr lang="en-GB" dirty="0">
                <a:ea typeface="DengXian" panose="02010600030101010101" pitchFamily="2" charset="-122"/>
                <a:cs typeface="Arial" panose="020B0604020202020204" pitchFamily="34" charset="0"/>
              </a:rPr>
              <a:t>violence within families and communities, and </a:t>
            </a:r>
            <a:r>
              <a:rPr lang="en-GB" sz="2800" dirty="0">
                <a:effectLst/>
                <a:ea typeface="DengXian" panose="02010600030101010101" pitchFamily="2" charset="-122"/>
                <a:cs typeface="Arial" panose="020B0604020202020204" pitchFamily="34" charset="0"/>
              </a:rPr>
              <a:t>create inclusive and fair societies </a:t>
            </a:r>
            <a:r>
              <a:rPr lang="en-GB" dirty="0">
                <a:ea typeface="DengXian" panose="02010600030101010101" pitchFamily="2" charset="-122"/>
                <a:cs typeface="Arial" panose="020B0604020202020204" pitchFamily="34" charset="0"/>
              </a:rPr>
              <a:t>to</a:t>
            </a:r>
            <a:r>
              <a:rPr lang="en-GB" sz="2800" dirty="0">
                <a:effectLst/>
                <a:ea typeface="DengXian" panose="02010600030101010101" pitchFamily="2" charset="-122"/>
                <a:cs typeface="Arial" panose="020B0604020202020204" pitchFamily="34" charset="0"/>
              </a:rPr>
              <a:t> promote a culture of peace</a:t>
            </a:r>
            <a:r>
              <a:rPr lang="en-GB" dirty="0">
                <a:ea typeface="DengXian" panose="02010600030101010101" pitchFamily="2" charset="-122"/>
                <a:cs typeface="Arial" panose="020B0604020202020204" pitchFamily="34" charset="0"/>
              </a:rPr>
              <a:t>; identify risks for conflicts for early intervention with diplomacy and development for pathways to peace including intercountry initiatives; advocate for and agree on common global</a:t>
            </a:r>
            <a:r>
              <a:rPr lang="en-GB" sz="2800" dirty="0">
                <a:effectLst/>
                <a:ea typeface="DengXian" panose="02010600030101010101" pitchFamily="2" charset="-122"/>
                <a:cs typeface="Arial" panose="020B0604020202020204" pitchFamily="34" charset="0"/>
              </a:rPr>
              <a:t> rights and responsibilities, and implement controls for technologies and weapons of mass-destruction; adopt no first use policies, remove hair trigger alerts and pledge no use of nuclear weapons</a:t>
            </a:r>
            <a:endParaRPr lang="en-GB" dirty="0">
              <a:ea typeface="DengXian" panose="02010600030101010101" pitchFamily="2" charset="-122"/>
              <a:cs typeface="Arial" panose="020B0604020202020204" pitchFamily="34" charset="0"/>
            </a:endParaRPr>
          </a:p>
          <a:p>
            <a:pPr marL="342900" lvl="0" indent="-342900">
              <a:buFont typeface="Symbol" pitchFamily="2" charset="2"/>
              <a:buChar char=""/>
            </a:pPr>
            <a:r>
              <a:rPr lang="en-GB" sz="2800" b="1" dirty="0">
                <a:effectLst/>
                <a:ea typeface="DengXian" panose="02010600030101010101" pitchFamily="2" charset="-122"/>
                <a:cs typeface="Arial" panose="020B0604020202020204" pitchFamily="34" charset="0"/>
              </a:rPr>
              <a:t>Prosperity:</a:t>
            </a:r>
            <a:r>
              <a:rPr lang="en-GB" sz="2800" dirty="0">
                <a:effectLst/>
                <a:ea typeface="DengXian" panose="02010600030101010101" pitchFamily="2" charset="-122"/>
                <a:cs typeface="Arial" panose="020B0604020202020204" pitchFamily="34" charset="0"/>
              </a:rPr>
              <a:t> Scale renewable energy to underpin Human Security, Sustainable Development and Growth; Establish Global Governance for Digital Technology and AI to reduce risks and enhance beneficial solutions; promote open access Health and Education, Research and Innovation to create a flourishing world for all</a:t>
            </a:r>
          </a:p>
        </p:txBody>
      </p:sp>
      <p:pic>
        <p:nvPicPr>
          <p:cNvPr id="4" name="Picture 3" descr="IAC_2011Logo_Stack.jpg">
            <a:extLst>
              <a:ext uri="{FF2B5EF4-FFF2-40B4-BE49-F238E27FC236}">
                <a16:creationId xmlns:a16="http://schemas.microsoft.com/office/drawing/2014/main" id="{02FBBBFB-9EF2-E0B5-625D-BC103FFFF52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77814" y="92693"/>
            <a:ext cx="918591" cy="1035463"/>
          </a:xfrm>
          <a:prstGeom prst="rect">
            <a:avLst/>
          </a:prstGeom>
        </p:spPr>
      </p:pic>
    </p:spTree>
    <p:extLst>
      <p:ext uri="{BB962C8B-B14F-4D97-AF65-F5344CB8AC3E}">
        <p14:creationId xmlns:p14="http://schemas.microsoft.com/office/powerpoint/2010/main" val="4493889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1433760</TotalTime>
  <Words>2727</Words>
  <Application>Microsoft Macintosh PowerPoint</Application>
  <PresentationFormat>Widescreen</PresentationFormat>
  <Paragraphs>412</Paragraphs>
  <Slides>18</Slides>
  <Notes>10</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18</vt:i4>
      </vt:variant>
    </vt:vector>
  </HeadingPairs>
  <TitlesOfParts>
    <vt:vector size="33" baseType="lpstr">
      <vt:lpstr>DengXian</vt:lpstr>
      <vt:lpstr>Arial</vt:lpstr>
      <vt:lpstr>Calibri</vt:lpstr>
      <vt:lpstr>Calibri Light</vt:lpstr>
      <vt:lpstr>Helvetica</vt:lpstr>
      <vt:lpstr>Minion Pro</vt:lpstr>
      <vt:lpstr>MinionPro</vt:lpstr>
      <vt:lpstr>Myriad Pro</vt:lpstr>
      <vt:lpstr>MyriadPro</vt:lpstr>
      <vt:lpstr>open sans</vt:lpstr>
      <vt:lpstr>Symbol</vt:lpstr>
      <vt:lpstr>SymbolMT</vt:lpstr>
      <vt:lpstr>Times</vt:lpstr>
      <vt:lpstr>Times New Roman</vt:lpstr>
      <vt:lpstr>Office Theme</vt:lpstr>
      <vt:lpstr>Strengthening Global Governance to  Prevent Threats &amp; Reduce Risks to Human Existence  A Collaborative Initiative advanced by the InterAction Council  and One Young World High Level Meeting, House of Lords  9th January 2024</vt:lpstr>
      <vt:lpstr>PowerPoint Presentation</vt:lpstr>
      <vt:lpstr>PowerPoint Presentation</vt:lpstr>
      <vt:lpstr>Existential Threats and Risks for All  Existential threats potentially risk the extinction of life including the human species </vt:lpstr>
      <vt:lpstr>Key Existential Threats, Risks, Impacts and Timescales</vt:lpstr>
      <vt:lpstr>PowerPoint Presentation</vt:lpstr>
      <vt:lpstr>Vision: Create a Flourishing and Safe World for All  To Secure the Well Being of Our Future Generations </vt:lpstr>
      <vt:lpstr>Strategic Foresight for a Strategic Plan:</vt:lpstr>
      <vt:lpstr>Strategy X – EXIST: A Plan to Save Humanity Strategic Sustainable Systems – Prevention &amp; Risk Reduction</vt:lpstr>
      <vt:lpstr>PowerPoint Presentation</vt:lpstr>
      <vt:lpstr>PowerPoint Presentation</vt:lpstr>
      <vt:lpstr>Advancing Recommendations: A Global Youth Security Council for Existential Threats  Launched at the One Young World Summit, Belfast 2023 </vt:lpstr>
      <vt:lpstr>PowerPoint Presentation</vt:lpstr>
      <vt:lpstr>Proposed Process</vt:lpstr>
      <vt:lpstr>PowerPoint Presentation</vt:lpstr>
      <vt:lpstr>Todays High Level Meeting: Purpose - Strengthening Global Governance for Existential Threats</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Sustainable Wellbeing</dc:title>
  <dc:subject/>
  <dc:creator/>
  <cp:keywords/>
  <dc:description/>
  <cp:lastModifiedBy>Tanya Guy</cp:lastModifiedBy>
  <cp:revision>1900</cp:revision>
  <cp:lastPrinted>2024-01-05T18:12:53Z</cp:lastPrinted>
  <dcterms:created xsi:type="dcterms:W3CDTF">2017-03-06T11:58:53Z</dcterms:created>
  <dcterms:modified xsi:type="dcterms:W3CDTF">2024-01-09T23:26:51Z</dcterms:modified>
  <cp:category/>
</cp:coreProperties>
</file>